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8"/>
  </p:notesMasterIdLst>
  <p:sldIdLst>
    <p:sldId id="323" r:id="rId2"/>
    <p:sldId id="358" r:id="rId3"/>
    <p:sldId id="359" r:id="rId4"/>
    <p:sldId id="360" r:id="rId5"/>
    <p:sldId id="361" r:id="rId6"/>
    <p:sldId id="333" r:id="rId7"/>
    <p:sldId id="335" r:id="rId8"/>
    <p:sldId id="337" r:id="rId9"/>
    <p:sldId id="339" r:id="rId10"/>
    <p:sldId id="341" r:id="rId11"/>
    <p:sldId id="357" r:id="rId12"/>
    <p:sldId id="342" r:id="rId13"/>
    <p:sldId id="343" r:id="rId14"/>
    <p:sldId id="345" r:id="rId15"/>
    <p:sldId id="346" r:id="rId16"/>
    <p:sldId id="347" r:id="rId17"/>
    <p:sldId id="362" r:id="rId18"/>
    <p:sldId id="349" r:id="rId19"/>
    <p:sldId id="350" r:id="rId20"/>
    <p:sldId id="353" r:id="rId21"/>
    <p:sldId id="363" r:id="rId22"/>
    <p:sldId id="364" r:id="rId23"/>
    <p:sldId id="265" r:id="rId24"/>
    <p:sldId id="267" r:id="rId25"/>
    <p:sldId id="269" r:id="rId26"/>
    <p:sldId id="271" r:id="rId27"/>
    <p:sldId id="272" r:id="rId28"/>
    <p:sldId id="274" r:id="rId29"/>
    <p:sldId id="275" r:id="rId30"/>
    <p:sldId id="276" r:id="rId31"/>
    <p:sldId id="277" r:id="rId32"/>
    <p:sldId id="325" r:id="rId33"/>
    <p:sldId id="278" r:id="rId34"/>
    <p:sldId id="279" r:id="rId35"/>
    <p:sldId id="365" r:id="rId36"/>
    <p:sldId id="280" r:id="rId37"/>
    <p:sldId id="281" r:id="rId38"/>
    <p:sldId id="282" r:id="rId39"/>
    <p:sldId id="283" r:id="rId40"/>
    <p:sldId id="284" r:id="rId41"/>
    <p:sldId id="330" r:id="rId42"/>
    <p:sldId id="366" r:id="rId43"/>
    <p:sldId id="286" r:id="rId44"/>
    <p:sldId id="367" r:id="rId45"/>
    <p:sldId id="368" r:id="rId46"/>
    <p:sldId id="369" r:id="rId4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110" autoAdjust="0"/>
  </p:normalViewPr>
  <p:slideViewPr>
    <p:cSldViewPr>
      <p:cViewPr varScale="1">
        <p:scale>
          <a:sx n="63" d="100"/>
          <a:sy n="63" d="100"/>
        </p:scale>
        <p:origin x="134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vana Nikolić" userId="4ba68a27a21f41c2" providerId="LiveId" clId="{AED431A6-30CA-4466-8802-4DACD1D6C192}"/>
    <pc:docChg chg="undo redo custSel addSld delSld modSld sldOrd">
      <pc:chgData name="Ivana Nikolić" userId="4ba68a27a21f41c2" providerId="LiveId" clId="{AED431A6-30CA-4466-8802-4DACD1D6C192}" dt="2024-08-05T06:45:35.991" v="1403" actId="20577"/>
      <pc:docMkLst>
        <pc:docMk/>
      </pc:docMkLst>
      <pc:sldChg chg="del">
        <pc:chgData name="Ivana Nikolić" userId="4ba68a27a21f41c2" providerId="LiveId" clId="{AED431A6-30CA-4466-8802-4DACD1D6C192}" dt="2024-08-05T04:18:40.431" v="445" actId="47"/>
        <pc:sldMkLst>
          <pc:docMk/>
          <pc:sldMk cId="0" sldId="260"/>
        </pc:sldMkLst>
      </pc:sldChg>
      <pc:sldChg chg="delSp del">
        <pc:chgData name="Ivana Nikolić" userId="4ba68a27a21f41c2" providerId="LiveId" clId="{AED431A6-30CA-4466-8802-4DACD1D6C192}" dt="2024-08-05T04:23:47.105" v="523" actId="2696"/>
        <pc:sldMkLst>
          <pc:docMk/>
          <pc:sldMk cId="0" sldId="262"/>
        </pc:sldMkLst>
        <pc:picChg chg="del">
          <ac:chgData name="Ivana Nikolić" userId="4ba68a27a21f41c2" providerId="LiveId" clId="{AED431A6-30CA-4466-8802-4DACD1D6C192}" dt="2024-08-05T04:23:19.696" v="516" actId="21"/>
          <ac:picMkLst>
            <pc:docMk/>
            <pc:sldMk cId="0" sldId="262"/>
            <ac:picMk id="35843" creationId="{00000000-0000-0000-0000-000000000000}"/>
          </ac:picMkLst>
        </pc:picChg>
      </pc:sldChg>
      <pc:sldChg chg="del">
        <pc:chgData name="Ivana Nikolić" userId="4ba68a27a21f41c2" providerId="LiveId" clId="{AED431A6-30CA-4466-8802-4DACD1D6C192}" dt="2024-08-05T04:29:55.565" v="740" actId="2696"/>
        <pc:sldMkLst>
          <pc:docMk/>
          <pc:sldMk cId="0" sldId="263"/>
        </pc:sldMkLst>
      </pc:sldChg>
      <pc:sldChg chg="del">
        <pc:chgData name="Ivana Nikolić" userId="4ba68a27a21f41c2" providerId="LiveId" clId="{AED431A6-30CA-4466-8802-4DACD1D6C192}" dt="2024-08-05T04:30:10.877" v="741" actId="2696"/>
        <pc:sldMkLst>
          <pc:docMk/>
          <pc:sldMk cId="0" sldId="264"/>
        </pc:sldMkLst>
      </pc:sldChg>
      <pc:sldChg chg="addSp delSp modSp mod">
        <pc:chgData name="Ivana Nikolić" userId="4ba68a27a21f41c2" providerId="LiveId" clId="{AED431A6-30CA-4466-8802-4DACD1D6C192}" dt="2024-08-05T04:29:19.130" v="739" actId="1076"/>
        <pc:sldMkLst>
          <pc:docMk/>
          <pc:sldMk cId="0" sldId="265"/>
        </pc:sldMkLst>
        <pc:picChg chg="add mod">
          <ac:chgData name="Ivana Nikolić" userId="4ba68a27a21f41c2" providerId="LiveId" clId="{AED431A6-30CA-4466-8802-4DACD1D6C192}" dt="2024-08-05T04:29:19.130" v="739" actId="1076"/>
          <ac:picMkLst>
            <pc:docMk/>
            <pc:sldMk cId="0" sldId="265"/>
            <ac:picMk id="2" creationId="{053647E9-2038-F032-47C1-CE05E741A32B}"/>
          </ac:picMkLst>
        </pc:picChg>
        <pc:picChg chg="del">
          <ac:chgData name="Ivana Nikolić" userId="4ba68a27a21f41c2" providerId="LiveId" clId="{AED431A6-30CA-4466-8802-4DACD1D6C192}" dt="2024-08-05T04:29:13.263" v="737" actId="478"/>
          <ac:picMkLst>
            <pc:docMk/>
            <pc:sldMk cId="0" sldId="265"/>
            <ac:picMk id="38915" creationId="{00000000-0000-0000-0000-000000000000}"/>
          </ac:picMkLst>
        </pc:picChg>
      </pc:sldChg>
      <pc:sldChg chg="del">
        <pc:chgData name="Ivana Nikolić" userId="4ba68a27a21f41c2" providerId="LiveId" clId="{AED431A6-30CA-4466-8802-4DACD1D6C192}" dt="2024-08-05T04:30:24.613" v="742" actId="2696"/>
        <pc:sldMkLst>
          <pc:docMk/>
          <pc:sldMk cId="0" sldId="266"/>
        </pc:sldMkLst>
      </pc:sldChg>
      <pc:sldChg chg="addSp delSp modSp mod">
        <pc:chgData name="Ivana Nikolić" userId="4ba68a27a21f41c2" providerId="LiveId" clId="{AED431A6-30CA-4466-8802-4DACD1D6C192}" dt="2024-08-05T06:45:35.991" v="1403" actId="20577"/>
        <pc:sldMkLst>
          <pc:docMk/>
          <pc:sldMk cId="0" sldId="267"/>
        </pc:sldMkLst>
        <pc:spChg chg="mod">
          <ac:chgData name="Ivana Nikolić" userId="4ba68a27a21f41c2" providerId="LiveId" clId="{AED431A6-30CA-4466-8802-4DACD1D6C192}" dt="2024-08-05T06:45:35.991" v="1403" actId="20577"/>
          <ac:spMkLst>
            <pc:docMk/>
            <pc:sldMk cId="0" sldId="267"/>
            <ac:spMk id="14338" creationId="{00000000-0000-0000-0000-000000000000}"/>
          </ac:spMkLst>
        </pc:spChg>
        <pc:picChg chg="add mod">
          <ac:chgData name="Ivana Nikolić" userId="4ba68a27a21f41c2" providerId="LiveId" clId="{AED431A6-30CA-4466-8802-4DACD1D6C192}" dt="2024-08-05T04:32:54.702" v="819" actId="14100"/>
          <ac:picMkLst>
            <pc:docMk/>
            <pc:sldMk cId="0" sldId="267"/>
            <ac:picMk id="2" creationId="{A270BDF7-8C5C-17BB-4331-8F18D370D733}"/>
          </ac:picMkLst>
        </pc:picChg>
        <pc:picChg chg="del">
          <ac:chgData name="Ivana Nikolić" userId="4ba68a27a21f41c2" providerId="LiveId" clId="{AED431A6-30CA-4466-8802-4DACD1D6C192}" dt="2024-08-05T04:32:43.732" v="815" actId="478"/>
          <ac:picMkLst>
            <pc:docMk/>
            <pc:sldMk cId="0" sldId="267"/>
            <ac:picMk id="40963" creationId="{00000000-0000-0000-0000-000000000000}"/>
          </ac:picMkLst>
        </pc:picChg>
      </pc:sldChg>
      <pc:sldChg chg="del">
        <pc:chgData name="Ivana Nikolić" userId="4ba68a27a21f41c2" providerId="LiveId" clId="{AED431A6-30CA-4466-8802-4DACD1D6C192}" dt="2024-08-05T04:33:17.971" v="824" actId="2696"/>
        <pc:sldMkLst>
          <pc:docMk/>
          <pc:sldMk cId="0" sldId="268"/>
        </pc:sldMkLst>
      </pc:sldChg>
      <pc:sldChg chg="modSp mod">
        <pc:chgData name="Ivana Nikolić" userId="4ba68a27a21f41c2" providerId="LiveId" clId="{AED431A6-30CA-4466-8802-4DACD1D6C192}" dt="2024-08-05T04:40:12.881" v="838" actId="20577"/>
        <pc:sldMkLst>
          <pc:docMk/>
          <pc:sldMk cId="0" sldId="269"/>
        </pc:sldMkLst>
        <pc:spChg chg="mod">
          <ac:chgData name="Ivana Nikolić" userId="4ba68a27a21f41c2" providerId="LiveId" clId="{AED431A6-30CA-4466-8802-4DACD1D6C192}" dt="2024-08-05T04:40:12.881" v="838" actId="20577"/>
          <ac:spMkLst>
            <pc:docMk/>
            <pc:sldMk cId="0" sldId="269"/>
            <ac:spMk id="16386" creationId="{00000000-0000-0000-0000-000000000000}"/>
          </ac:spMkLst>
        </pc:spChg>
      </pc:sldChg>
      <pc:sldChg chg="modSp del mod">
        <pc:chgData name="Ivana Nikolić" userId="4ba68a27a21f41c2" providerId="LiveId" clId="{AED431A6-30CA-4466-8802-4DACD1D6C192}" dt="2024-08-05T04:40:52.438" v="844" actId="2696"/>
        <pc:sldMkLst>
          <pc:docMk/>
          <pc:sldMk cId="0" sldId="270"/>
        </pc:sldMkLst>
        <pc:spChg chg="mod">
          <ac:chgData name="Ivana Nikolić" userId="4ba68a27a21f41c2" providerId="LiveId" clId="{AED431A6-30CA-4466-8802-4DACD1D6C192}" dt="2024-08-05T04:40:45.923" v="843"/>
          <ac:spMkLst>
            <pc:docMk/>
            <pc:sldMk cId="0" sldId="270"/>
            <ac:spMk id="17410" creationId="{00000000-0000-0000-0000-000000000000}"/>
          </ac:spMkLst>
        </pc:spChg>
      </pc:sldChg>
      <pc:sldChg chg="delSp modSp mod">
        <pc:chgData name="Ivana Nikolić" userId="4ba68a27a21f41c2" providerId="LiveId" clId="{AED431A6-30CA-4466-8802-4DACD1D6C192}" dt="2024-08-05T04:45:03.143" v="946" actId="115"/>
        <pc:sldMkLst>
          <pc:docMk/>
          <pc:sldMk cId="0" sldId="271"/>
        </pc:sldMkLst>
        <pc:spChg chg="mod">
          <ac:chgData name="Ivana Nikolić" userId="4ba68a27a21f41c2" providerId="LiveId" clId="{AED431A6-30CA-4466-8802-4DACD1D6C192}" dt="2024-08-05T04:44:36.322" v="944" actId="20577"/>
          <ac:spMkLst>
            <pc:docMk/>
            <pc:sldMk cId="0" sldId="271"/>
            <ac:spMk id="18434" creationId="{00000000-0000-0000-0000-000000000000}"/>
          </ac:spMkLst>
        </pc:spChg>
        <pc:spChg chg="mod">
          <ac:chgData name="Ivana Nikolić" userId="4ba68a27a21f41c2" providerId="LiveId" clId="{AED431A6-30CA-4466-8802-4DACD1D6C192}" dt="2024-08-05T04:45:03.143" v="946" actId="115"/>
          <ac:spMkLst>
            <pc:docMk/>
            <pc:sldMk cId="0" sldId="271"/>
            <ac:spMk id="18435" creationId="{00000000-0000-0000-0000-000000000000}"/>
          </ac:spMkLst>
        </pc:spChg>
        <pc:picChg chg="del">
          <ac:chgData name="Ivana Nikolić" userId="4ba68a27a21f41c2" providerId="LiveId" clId="{AED431A6-30CA-4466-8802-4DACD1D6C192}" dt="2024-08-05T04:41:59.314" v="852" actId="478"/>
          <ac:picMkLst>
            <pc:docMk/>
            <pc:sldMk cId="0" sldId="271"/>
            <ac:picMk id="45060" creationId="{00000000-0000-0000-0000-000000000000}"/>
          </ac:picMkLst>
        </pc:picChg>
      </pc:sldChg>
      <pc:sldChg chg="del">
        <pc:chgData name="Ivana Nikolić" userId="4ba68a27a21f41c2" providerId="LiveId" clId="{AED431A6-30CA-4466-8802-4DACD1D6C192}" dt="2024-08-05T04:45:17.735" v="947" actId="2696"/>
        <pc:sldMkLst>
          <pc:docMk/>
          <pc:sldMk cId="0" sldId="273"/>
        </pc:sldMkLst>
      </pc:sldChg>
      <pc:sldChg chg="delSp modSp mod">
        <pc:chgData name="Ivana Nikolić" userId="4ba68a27a21f41c2" providerId="LiveId" clId="{AED431A6-30CA-4466-8802-4DACD1D6C192}" dt="2024-08-05T04:47:09.164" v="995" actId="115"/>
        <pc:sldMkLst>
          <pc:docMk/>
          <pc:sldMk cId="0" sldId="274"/>
        </pc:sldMkLst>
        <pc:spChg chg="mod">
          <ac:chgData name="Ivana Nikolić" userId="4ba68a27a21f41c2" providerId="LiveId" clId="{AED431A6-30CA-4466-8802-4DACD1D6C192}" dt="2024-08-05T04:45:38.612" v="964" actId="20577"/>
          <ac:spMkLst>
            <pc:docMk/>
            <pc:sldMk cId="0" sldId="274"/>
            <ac:spMk id="21507" creationId="{00000000-0000-0000-0000-000000000000}"/>
          </ac:spMkLst>
        </pc:spChg>
        <pc:spChg chg="mod">
          <ac:chgData name="Ivana Nikolić" userId="4ba68a27a21f41c2" providerId="LiveId" clId="{AED431A6-30CA-4466-8802-4DACD1D6C192}" dt="2024-08-05T04:47:09.164" v="995" actId="115"/>
          <ac:spMkLst>
            <pc:docMk/>
            <pc:sldMk cId="0" sldId="274"/>
            <ac:spMk id="21508" creationId="{00000000-0000-0000-0000-000000000000}"/>
          </ac:spMkLst>
        </pc:spChg>
        <pc:picChg chg="mod">
          <ac:chgData name="Ivana Nikolić" userId="4ba68a27a21f41c2" providerId="LiveId" clId="{AED431A6-30CA-4466-8802-4DACD1D6C192}" dt="2024-08-05T04:46:57.998" v="992" actId="1076"/>
          <ac:picMkLst>
            <pc:docMk/>
            <pc:sldMk cId="0" sldId="274"/>
            <ac:picMk id="48133" creationId="{00000000-0000-0000-0000-000000000000}"/>
          </ac:picMkLst>
        </pc:picChg>
        <pc:picChg chg="del">
          <ac:chgData name="Ivana Nikolić" userId="4ba68a27a21f41c2" providerId="LiveId" clId="{AED431A6-30CA-4466-8802-4DACD1D6C192}" dt="2024-08-05T04:45:43.661" v="965" actId="478"/>
          <ac:picMkLst>
            <pc:docMk/>
            <pc:sldMk cId="0" sldId="274"/>
            <ac:picMk id="48134" creationId="{00000000-0000-0000-0000-000000000000}"/>
          </ac:picMkLst>
        </pc:picChg>
      </pc:sldChg>
      <pc:sldChg chg="modSp mod">
        <pc:chgData name="Ivana Nikolić" userId="4ba68a27a21f41c2" providerId="LiveId" clId="{AED431A6-30CA-4466-8802-4DACD1D6C192}" dt="2024-08-05T06:18:04.736" v="1088" actId="20577"/>
        <pc:sldMkLst>
          <pc:docMk/>
          <pc:sldMk cId="0" sldId="275"/>
        </pc:sldMkLst>
        <pc:spChg chg="mod">
          <ac:chgData name="Ivana Nikolić" userId="4ba68a27a21f41c2" providerId="LiveId" clId="{AED431A6-30CA-4466-8802-4DACD1D6C192}" dt="2024-08-05T06:18:04.736" v="1088" actId="20577"/>
          <ac:spMkLst>
            <pc:docMk/>
            <pc:sldMk cId="0" sldId="275"/>
            <ac:spMk id="22531" creationId="{00000000-0000-0000-0000-000000000000}"/>
          </ac:spMkLst>
        </pc:spChg>
        <pc:picChg chg="mod">
          <ac:chgData name="Ivana Nikolić" userId="4ba68a27a21f41c2" providerId="LiveId" clId="{AED431A6-30CA-4466-8802-4DACD1D6C192}" dt="2024-08-05T06:17:59.287" v="1087" actId="1076"/>
          <ac:picMkLst>
            <pc:docMk/>
            <pc:sldMk cId="0" sldId="275"/>
            <ac:picMk id="49156" creationId="{00000000-0000-0000-0000-000000000000}"/>
          </ac:picMkLst>
        </pc:picChg>
      </pc:sldChg>
      <pc:sldChg chg="addSp delSp modSp mod">
        <pc:chgData name="Ivana Nikolić" userId="4ba68a27a21f41c2" providerId="LiveId" clId="{AED431A6-30CA-4466-8802-4DACD1D6C192}" dt="2024-08-05T06:18:26.460" v="1089" actId="20577"/>
        <pc:sldMkLst>
          <pc:docMk/>
          <pc:sldMk cId="0" sldId="276"/>
        </pc:sldMkLst>
        <pc:spChg chg="mod">
          <ac:chgData name="Ivana Nikolić" userId="4ba68a27a21f41c2" providerId="LiveId" clId="{AED431A6-30CA-4466-8802-4DACD1D6C192}" dt="2024-08-05T06:18:26.460" v="1089" actId="20577"/>
          <ac:spMkLst>
            <pc:docMk/>
            <pc:sldMk cId="0" sldId="276"/>
            <ac:spMk id="23554" creationId="{00000000-0000-0000-0000-000000000000}"/>
          </ac:spMkLst>
        </pc:spChg>
        <pc:picChg chg="add mod">
          <ac:chgData name="Ivana Nikolić" userId="4ba68a27a21f41c2" providerId="LiveId" clId="{AED431A6-30CA-4466-8802-4DACD1D6C192}" dt="2024-08-05T04:58:25.609" v="1014" actId="14100"/>
          <ac:picMkLst>
            <pc:docMk/>
            <pc:sldMk cId="0" sldId="276"/>
            <ac:picMk id="2" creationId="{209375D5-6DDD-0B9A-C311-BE8EF23D4ADA}"/>
          </ac:picMkLst>
        </pc:picChg>
        <pc:picChg chg="del">
          <ac:chgData name="Ivana Nikolić" userId="4ba68a27a21f41c2" providerId="LiveId" clId="{AED431A6-30CA-4466-8802-4DACD1D6C192}" dt="2024-08-05T04:57:30.764" v="996" actId="478"/>
          <ac:picMkLst>
            <pc:docMk/>
            <pc:sldMk cId="0" sldId="276"/>
            <ac:picMk id="50179" creationId="{00000000-0000-0000-0000-000000000000}"/>
          </ac:picMkLst>
        </pc:picChg>
      </pc:sldChg>
      <pc:sldChg chg="modSp mod">
        <pc:chgData name="Ivana Nikolić" userId="4ba68a27a21f41c2" providerId="LiveId" clId="{AED431A6-30CA-4466-8802-4DACD1D6C192}" dt="2024-08-05T06:20:57.077" v="1111" actId="207"/>
        <pc:sldMkLst>
          <pc:docMk/>
          <pc:sldMk cId="0" sldId="279"/>
        </pc:sldMkLst>
        <pc:spChg chg="mod">
          <ac:chgData name="Ivana Nikolić" userId="4ba68a27a21f41c2" providerId="LiveId" clId="{AED431A6-30CA-4466-8802-4DACD1D6C192}" dt="2024-08-05T06:20:57.077" v="1111" actId="207"/>
          <ac:spMkLst>
            <pc:docMk/>
            <pc:sldMk cId="0" sldId="279"/>
            <ac:spMk id="27651" creationId="{00000000-0000-0000-0000-000000000000}"/>
          </ac:spMkLst>
        </pc:spChg>
      </pc:sldChg>
      <pc:sldChg chg="delSp modSp mod">
        <pc:chgData name="Ivana Nikolić" userId="4ba68a27a21f41c2" providerId="LiveId" clId="{AED431A6-30CA-4466-8802-4DACD1D6C192}" dt="2024-08-05T06:20:41.392" v="1110" actId="20577"/>
        <pc:sldMkLst>
          <pc:docMk/>
          <pc:sldMk cId="0" sldId="280"/>
        </pc:sldMkLst>
        <pc:spChg chg="mod">
          <ac:chgData name="Ivana Nikolić" userId="4ba68a27a21f41c2" providerId="LiveId" clId="{AED431A6-30CA-4466-8802-4DACD1D6C192}" dt="2024-08-05T06:20:41.392" v="1110" actId="20577"/>
          <ac:spMkLst>
            <pc:docMk/>
            <pc:sldMk cId="0" sldId="280"/>
            <ac:spMk id="53250" creationId="{00000000-0000-0000-0000-000000000000}"/>
          </ac:spMkLst>
        </pc:spChg>
        <pc:picChg chg="del">
          <ac:chgData name="Ivana Nikolić" userId="4ba68a27a21f41c2" providerId="LiveId" clId="{AED431A6-30CA-4466-8802-4DACD1D6C192}" dt="2024-08-05T06:20:15.270" v="1098" actId="478"/>
          <ac:picMkLst>
            <pc:docMk/>
            <pc:sldMk cId="0" sldId="280"/>
            <ac:picMk id="55299" creationId="{00000000-0000-0000-0000-000000000000}"/>
          </ac:picMkLst>
        </pc:picChg>
        <pc:picChg chg="del">
          <ac:chgData name="Ivana Nikolić" userId="4ba68a27a21f41c2" providerId="LiveId" clId="{AED431A6-30CA-4466-8802-4DACD1D6C192}" dt="2024-08-05T06:20:15.941" v="1099" actId="478"/>
          <ac:picMkLst>
            <pc:docMk/>
            <pc:sldMk cId="0" sldId="280"/>
            <ac:picMk id="55300" creationId="{00000000-0000-0000-0000-000000000000}"/>
          </ac:picMkLst>
        </pc:picChg>
      </pc:sldChg>
      <pc:sldChg chg="modSp mod">
        <pc:chgData name="Ivana Nikolić" userId="4ba68a27a21f41c2" providerId="LiveId" clId="{AED431A6-30CA-4466-8802-4DACD1D6C192}" dt="2024-08-05T06:24:23.952" v="1180"/>
        <pc:sldMkLst>
          <pc:docMk/>
          <pc:sldMk cId="0" sldId="286"/>
        </pc:sldMkLst>
        <pc:spChg chg="mod">
          <ac:chgData name="Ivana Nikolić" userId="4ba68a27a21f41c2" providerId="LiveId" clId="{AED431A6-30CA-4466-8802-4DACD1D6C192}" dt="2024-08-05T06:24:23.952" v="1180"/>
          <ac:spMkLst>
            <pc:docMk/>
            <pc:sldMk cId="0" sldId="286"/>
            <ac:spMk id="34819" creationId="{00000000-0000-0000-0000-000000000000}"/>
          </ac:spMkLst>
        </pc:spChg>
      </pc:sldChg>
      <pc:sldChg chg="modSp del mod">
        <pc:chgData name="Ivana Nikolić" userId="4ba68a27a21f41c2" providerId="LiveId" clId="{AED431A6-30CA-4466-8802-4DACD1D6C192}" dt="2024-08-05T06:24:31.759" v="1181" actId="2696"/>
        <pc:sldMkLst>
          <pc:docMk/>
          <pc:sldMk cId="0" sldId="287"/>
        </pc:sldMkLst>
        <pc:spChg chg="mod">
          <ac:chgData name="Ivana Nikolić" userId="4ba68a27a21f41c2" providerId="LiveId" clId="{AED431A6-30CA-4466-8802-4DACD1D6C192}" dt="2024-08-05T06:23:57.948" v="1165" actId="21"/>
          <ac:spMkLst>
            <pc:docMk/>
            <pc:sldMk cId="0" sldId="287"/>
            <ac:spMk id="35842" creationId="{00000000-0000-0000-0000-000000000000}"/>
          </ac:spMkLst>
        </pc:spChg>
      </pc:sldChg>
      <pc:sldChg chg="modSp mod">
        <pc:chgData name="Ivana Nikolić" userId="4ba68a27a21f41c2" providerId="LiveId" clId="{AED431A6-30CA-4466-8802-4DACD1D6C192}" dt="2024-08-05T06:19:04.426" v="1092" actId="207"/>
        <pc:sldMkLst>
          <pc:docMk/>
          <pc:sldMk cId="0" sldId="325"/>
        </pc:sldMkLst>
        <pc:spChg chg="mod">
          <ac:chgData name="Ivana Nikolić" userId="4ba68a27a21f41c2" providerId="LiveId" clId="{AED431A6-30CA-4466-8802-4DACD1D6C192}" dt="2024-08-05T06:19:04.426" v="1092" actId="207"/>
          <ac:spMkLst>
            <pc:docMk/>
            <pc:sldMk cId="0" sldId="325"/>
            <ac:spMk id="145411" creationId="{00000000-0000-0000-0000-000000000000}"/>
          </ac:spMkLst>
        </pc:spChg>
      </pc:sldChg>
      <pc:sldChg chg="del">
        <pc:chgData name="Ivana Nikolić" userId="4ba68a27a21f41c2" providerId="LiveId" clId="{AED431A6-30CA-4466-8802-4DACD1D6C192}" dt="2024-08-05T04:18:40.431" v="445" actId="47"/>
        <pc:sldMkLst>
          <pc:docMk/>
          <pc:sldMk cId="0" sldId="326"/>
        </pc:sldMkLst>
      </pc:sldChg>
      <pc:sldChg chg="del">
        <pc:chgData name="Ivana Nikolić" userId="4ba68a27a21f41c2" providerId="LiveId" clId="{AED431A6-30CA-4466-8802-4DACD1D6C192}" dt="2024-08-05T04:18:40.431" v="445" actId="47"/>
        <pc:sldMkLst>
          <pc:docMk/>
          <pc:sldMk cId="0" sldId="328"/>
        </pc:sldMkLst>
      </pc:sldChg>
      <pc:sldChg chg="addSp modSp">
        <pc:chgData name="Ivana Nikolić" userId="4ba68a27a21f41c2" providerId="LiveId" clId="{AED431A6-30CA-4466-8802-4DACD1D6C192}" dt="2024-08-05T06:22:05.352" v="1113"/>
        <pc:sldMkLst>
          <pc:docMk/>
          <pc:sldMk cId="0" sldId="330"/>
        </pc:sldMkLst>
        <pc:picChg chg="add mod">
          <ac:chgData name="Ivana Nikolić" userId="4ba68a27a21f41c2" providerId="LiveId" clId="{AED431A6-30CA-4466-8802-4DACD1D6C192}" dt="2024-08-05T06:22:05.352" v="1113"/>
          <ac:picMkLst>
            <pc:docMk/>
            <pc:sldMk cId="0" sldId="330"/>
            <ac:picMk id="2" creationId="{5AAA57CF-ADE5-F538-0D1B-90F3F8BF849C}"/>
          </ac:picMkLst>
        </pc:picChg>
      </pc:sldChg>
      <pc:sldChg chg="del">
        <pc:chgData name="Ivana Nikolić" userId="4ba68a27a21f41c2" providerId="LiveId" clId="{AED431A6-30CA-4466-8802-4DACD1D6C192}" dt="2024-08-05T06:24:38.382" v="1183" actId="2696"/>
        <pc:sldMkLst>
          <pc:docMk/>
          <pc:sldMk cId="0" sldId="331"/>
        </pc:sldMkLst>
      </pc:sldChg>
      <pc:sldChg chg="del">
        <pc:chgData name="Ivana Nikolić" userId="4ba68a27a21f41c2" providerId="LiveId" clId="{AED431A6-30CA-4466-8802-4DACD1D6C192}" dt="2024-08-05T06:24:35.192" v="1182" actId="2696"/>
        <pc:sldMkLst>
          <pc:docMk/>
          <pc:sldMk cId="0" sldId="332"/>
        </pc:sldMkLst>
      </pc:sldChg>
      <pc:sldChg chg="addSp delSp modSp mod">
        <pc:chgData name="Ivana Nikolić" userId="4ba68a27a21f41c2" providerId="LiveId" clId="{AED431A6-30CA-4466-8802-4DACD1D6C192}" dt="2024-08-05T03:52:58.888" v="109" actId="20577"/>
        <pc:sldMkLst>
          <pc:docMk/>
          <pc:sldMk cId="0" sldId="335"/>
        </pc:sldMkLst>
        <pc:spChg chg="add del mod">
          <ac:chgData name="Ivana Nikolić" userId="4ba68a27a21f41c2" providerId="LiveId" clId="{AED431A6-30CA-4466-8802-4DACD1D6C192}" dt="2024-08-05T03:52:52.064" v="105" actId="478"/>
          <ac:spMkLst>
            <pc:docMk/>
            <pc:sldMk cId="0" sldId="335"/>
            <ac:spMk id="3" creationId="{1FAB76DD-CDB7-EBBB-EC0D-92406E0357C1}"/>
          </ac:spMkLst>
        </pc:spChg>
        <pc:spChg chg="mod">
          <ac:chgData name="Ivana Nikolić" userId="4ba68a27a21f41c2" providerId="LiveId" clId="{AED431A6-30CA-4466-8802-4DACD1D6C192}" dt="2024-08-05T03:48:57.111" v="55" actId="20577"/>
          <ac:spMkLst>
            <pc:docMk/>
            <pc:sldMk cId="0" sldId="335"/>
            <ac:spMk id="243714" creationId="{00000000-0000-0000-0000-000000000000}"/>
          </ac:spMkLst>
        </pc:spChg>
        <pc:spChg chg="mod">
          <ac:chgData name="Ivana Nikolić" userId="4ba68a27a21f41c2" providerId="LiveId" clId="{AED431A6-30CA-4466-8802-4DACD1D6C192}" dt="2024-08-05T03:52:58.888" v="109" actId="20577"/>
          <ac:spMkLst>
            <pc:docMk/>
            <pc:sldMk cId="0" sldId="335"/>
            <ac:spMk id="243715" creationId="{00000000-0000-0000-0000-000000000000}"/>
          </ac:spMkLst>
        </pc:spChg>
        <pc:picChg chg="del">
          <ac:chgData name="Ivana Nikolić" userId="4ba68a27a21f41c2" providerId="LiveId" clId="{AED431A6-30CA-4466-8802-4DACD1D6C192}" dt="2024-08-05T03:52:49.043" v="104" actId="478"/>
          <ac:picMkLst>
            <pc:docMk/>
            <pc:sldMk cId="0" sldId="335"/>
            <ac:picMk id="9220" creationId="{00000000-0000-0000-0000-000000000000}"/>
          </ac:picMkLst>
        </pc:picChg>
      </pc:sldChg>
      <pc:sldChg chg="del">
        <pc:chgData name="Ivana Nikolić" userId="4ba68a27a21f41c2" providerId="LiveId" clId="{AED431A6-30CA-4466-8802-4DACD1D6C192}" dt="2024-08-05T03:50:23.692" v="58" actId="2696"/>
        <pc:sldMkLst>
          <pc:docMk/>
          <pc:sldMk cId="0" sldId="336"/>
        </pc:sldMkLst>
      </pc:sldChg>
      <pc:sldChg chg="modSp mod">
        <pc:chgData name="Ivana Nikolić" userId="4ba68a27a21f41c2" providerId="LiveId" clId="{AED431A6-30CA-4466-8802-4DACD1D6C192}" dt="2024-08-05T03:52:44.709" v="103" actId="20577"/>
        <pc:sldMkLst>
          <pc:docMk/>
          <pc:sldMk cId="0" sldId="337"/>
        </pc:sldMkLst>
        <pc:spChg chg="mod">
          <ac:chgData name="Ivana Nikolić" userId="4ba68a27a21f41c2" providerId="LiveId" clId="{AED431A6-30CA-4466-8802-4DACD1D6C192}" dt="2024-08-05T03:52:44.709" v="103" actId="20577"/>
          <ac:spMkLst>
            <pc:docMk/>
            <pc:sldMk cId="0" sldId="337"/>
            <ac:spMk id="89091" creationId="{00000000-0000-0000-0000-000000000000}"/>
          </ac:spMkLst>
        </pc:spChg>
      </pc:sldChg>
      <pc:sldChg chg="del">
        <pc:chgData name="Ivana Nikolić" userId="4ba68a27a21f41c2" providerId="LiveId" clId="{AED431A6-30CA-4466-8802-4DACD1D6C192}" dt="2024-08-05T03:53:12.944" v="110" actId="2696"/>
        <pc:sldMkLst>
          <pc:docMk/>
          <pc:sldMk cId="0" sldId="338"/>
        </pc:sldMkLst>
      </pc:sldChg>
      <pc:sldChg chg="del">
        <pc:chgData name="Ivana Nikolić" userId="4ba68a27a21f41c2" providerId="LiveId" clId="{AED431A6-30CA-4466-8802-4DACD1D6C192}" dt="2024-08-05T03:56:19.040" v="222" actId="2696"/>
        <pc:sldMkLst>
          <pc:docMk/>
          <pc:sldMk cId="0" sldId="340"/>
        </pc:sldMkLst>
      </pc:sldChg>
      <pc:sldChg chg="modSp mod">
        <pc:chgData name="Ivana Nikolić" userId="4ba68a27a21f41c2" providerId="LiveId" clId="{AED431A6-30CA-4466-8802-4DACD1D6C192}" dt="2024-08-05T03:56:32.736" v="224" actId="20577"/>
        <pc:sldMkLst>
          <pc:docMk/>
          <pc:sldMk cId="0" sldId="341"/>
        </pc:sldMkLst>
        <pc:spChg chg="mod">
          <ac:chgData name="Ivana Nikolić" userId="4ba68a27a21f41c2" providerId="LiveId" clId="{AED431A6-30CA-4466-8802-4DACD1D6C192}" dt="2024-08-05T03:56:32.736" v="224" actId="20577"/>
          <ac:spMkLst>
            <pc:docMk/>
            <pc:sldMk cId="0" sldId="341"/>
            <ac:spMk id="93188" creationId="{00000000-0000-0000-0000-000000000000}"/>
          </ac:spMkLst>
        </pc:spChg>
      </pc:sldChg>
      <pc:sldChg chg="modSp mod">
        <pc:chgData name="Ivana Nikolić" userId="4ba68a27a21f41c2" providerId="LiveId" clId="{AED431A6-30CA-4466-8802-4DACD1D6C192}" dt="2024-08-05T03:58:23.475" v="248" actId="113"/>
        <pc:sldMkLst>
          <pc:docMk/>
          <pc:sldMk cId="0" sldId="342"/>
        </pc:sldMkLst>
        <pc:spChg chg="mod">
          <ac:chgData name="Ivana Nikolić" userId="4ba68a27a21f41c2" providerId="LiveId" clId="{AED431A6-30CA-4466-8802-4DACD1D6C192}" dt="2024-08-05T03:58:23.475" v="248" actId="113"/>
          <ac:spMkLst>
            <pc:docMk/>
            <pc:sldMk cId="0" sldId="342"/>
            <ac:spMk id="251907" creationId="{00000000-0000-0000-0000-000000000000}"/>
          </ac:spMkLst>
        </pc:spChg>
      </pc:sldChg>
      <pc:sldChg chg="modSp mod">
        <pc:chgData name="Ivana Nikolić" userId="4ba68a27a21f41c2" providerId="LiveId" clId="{AED431A6-30CA-4466-8802-4DACD1D6C192}" dt="2024-08-05T04:07:40.087" v="276" actId="1076"/>
        <pc:sldMkLst>
          <pc:docMk/>
          <pc:sldMk cId="0" sldId="343"/>
        </pc:sldMkLst>
        <pc:spChg chg="mod">
          <ac:chgData name="Ivana Nikolić" userId="4ba68a27a21f41c2" providerId="LiveId" clId="{AED431A6-30CA-4466-8802-4DACD1D6C192}" dt="2024-08-05T04:07:40.087" v="276" actId="1076"/>
          <ac:spMkLst>
            <pc:docMk/>
            <pc:sldMk cId="0" sldId="343"/>
            <ac:spMk id="252931" creationId="{00000000-0000-0000-0000-000000000000}"/>
          </ac:spMkLst>
        </pc:spChg>
      </pc:sldChg>
      <pc:sldChg chg="del">
        <pc:chgData name="Ivana Nikolić" userId="4ba68a27a21f41c2" providerId="LiveId" clId="{AED431A6-30CA-4466-8802-4DACD1D6C192}" dt="2024-08-05T04:06:38.522" v="268" actId="2696"/>
        <pc:sldMkLst>
          <pc:docMk/>
          <pc:sldMk cId="0" sldId="344"/>
        </pc:sldMkLst>
      </pc:sldChg>
      <pc:sldChg chg="addSp delSp modSp mod">
        <pc:chgData name="Ivana Nikolić" userId="4ba68a27a21f41c2" providerId="LiveId" clId="{AED431A6-30CA-4466-8802-4DACD1D6C192}" dt="2024-08-05T04:11:41.310" v="332" actId="21"/>
        <pc:sldMkLst>
          <pc:docMk/>
          <pc:sldMk cId="0" sldId="345"/>
        </pc:sldMkLst>
        <pc:spChg chg="add del mod">
          <ac:chgData name="Ivana Nikolić" userId="4ba68a27a21f41c2" providerId="LiveId" clId="{AED431A6-30CA-4466-8802-4DACD1D6C192}" dt="2024-08-05T04:10:17.436" v="328" actId="478"/>
          <ac:spMkLst>
            <pc:docMk/>
            <pc:sldMk cId="0" sldId="345"/>
            <ac:spMk id="3" creationId="{BD0E4E8E-8BE2-2B35-35C1-2ADB7E19272B}"/>
          </ac:spMkLst>
        </pc:spChg>
        <pc:spChg chg="mod">
          <ac:chgData name="Ivana Nikolić" userId="4ba68a27a21f41c2" providerId="LiveId" clId="{AED431A6-30CA-4466-8802-4DACD1D6C192}" dt="2024-08-05T04:11:41.310" v="332" actId="21"/>
          <ac:spMkLst>
            <pc:docMk/>
            <pc:sldMk cId="0" sldId="345"/>
            <ac:spMk id="254979" creationId="{00000000-0000-0000-0000-000000000000}"/>
          </ac:spMkLst>
        </pc:spChg>
        <pc:picChg chg="del">
          <ac:chgData name="Ivana Nikolić" userId="4ba68a27a21f41c2" providerId="LiveId" clId="{AED431A6-30CA-4466-8802-4DACD1D6C192}" dt="2024-08-05T04:10:14.052" v="327" actId="478"/>
          <ac:picMkLst>
            <pc:docMk/>
            <pc:sldMk cId="0" sldId="345"/>
            <ac:picMk id="20484" creationId="{00000000-0000-0000-0000-000000000000}"/>
          </ac:picMkLst>
        </pc:picChg>
      </pc:sldChg>
      <pc:sldChg chg="addSp delSp modSp mod">
        <pc:chgData name="Ivana Nikolić" userId="4ba68a27a21f41c2" providerId="LiveId" clId="{AED431A6-30CA-4466-8802-4DACD1D6C192}" dt="2024-08-05T04:12:01.467" v="338" actId="6549"/>
        <pc:sldMkLst>
          <pc:docMk/>
          <pc:sldMk cId="0" sldId="346"/>
        </pc:sldMkLst>
        <pc:spChg chg="add del mod">
          <ac:chgData name="Ivana Nikolić" userId="4ba68a27a21f41c2" providerId="LiveId" clId="{AED431A6-30CA-4466-8802-4DACD1D6C192}" dt="2024-08-05T04:11:47.784" v="334" actId="478"/>
          <ac:spMkLst>
            <pc:docMk/>
            <pc:sldMk cId="0" sldId="346"/>
            <ac:spMk id="3" creationId="{2E01453D-D53D-4080-254A-E7C7F069E8E9}"/>
          </ac:spMkLst>
        </pc:spChg>
        <pc:spChg chg="mod">
          <ac:chgData name="Ivana Nikolić" userId="4ba68a27a21f41c2" providerId="LiveId" clId="{AED431A6-30CA-4466-8802-4DACD1D6C192}" dt="2024-08-05T04:12:01.467" v="338" actId="6549"/>
          <ac:spMkLst>
            <pc:docMk/>
            <pc:sldMk cId="0" sldId="346"/>
            <ac:spMk id="256003" creationId="{00000000-0000-0000-0000-000000000000}"/>
          </ac:spMkLst>
        </pc:spChg>
        <pc:picChg chg="del">
          <ac:chgData name="Ivana Nikolić" userId="4ba68a27a21f41c2" providerId="LiveId" clId="{AED431A6-30CA-4466-8802-4DACD1D6C192}" dt="2024-08-05T04:11:45.038" v="333" actId="478"/>
          <ac:picMkLst>
            <pc:docMk/>
            <pc:sldMk cId="0" sldId="346"/>
            <ac:picMk id="21508" creationId="{00000000-0000-0000-0000-000000000000}"/>
          </ac:picMkLst>
        </pc:picChg>
      </pc:sldChg>
      <pc:sldChg chg="modSp mod">
        <pc:chgData name="Ivana Nikolić" userId="4ba68a27a21f41c2" providerId="LiveId" clId="{AED431A6-30CA-4466-8802-4DACD1D6C192}" dt="2024-08-05T04:13:48.331" v="391" actId="20577"/>
        <pc:sldMkLst>
          <pc:docMk/>
          <pc:sldMk cId="0" sldId="347"/>
        </pc:sldMkLst>
        <pc:spChg chg="mod">
          <ac:chgData name="Ivana Nikolić" userId="4ba68a27a21f41c2" providerId="LiveId" clId="{AED431A6-30CA-4466-8802-4DACD1D6C192}" dt="2024-08-05T04:13:42.501" v="389" actId="1076"/>
          <ac:spMkLst>
            <pc:docMk/>
            <pc:sldMk cId="0" sldId="347"/>
            <ac:spMk id="257026" creationId="{00000000-0000-0000-0000-000000000000}"/>
          </ac:spMkLst>
        </pc:spChg>
        <pc:spChg chg="mod">
          <ac:chgData name="Ivana Nikolić" userId="4ba68a27a21f41c2" providerId="LiveId" clId="{AED431A6-30CA-4466-8802-4DACD1D6C192}" dt="2024-08-05T04:13:48.331" v="391" actId="20577"/>
          <ac:spMkLst>
            <pc:docMk/>
            <pc:sldMk cId="0" sldId="347"/>
            <ac:spMk id="257027" creationId="{00000000-0000-0000-0000-000000000000}"/>
          </ac:spMkLst>
        </pc:spChg>
      </pc:sldChg>
      <pc:sldChg chg="del">
        <pc:chgData name="Ivana Nikolić" userId="4ba68a27a21f41c2" providerId="LiveId" clId="{AED431A6-30CA-4466-8802-4DACD1D6C192}" dt="2024-08-05T04:13:32.240" v="388" actId="2696"/>
        <pc:sldMkLst>
          <pc:docMk/>
          <pc:sldMk cId="0" sldId="348"/>
        </pc:sldMkLst>
      </pc:sldChg>
      <pc:sldChg chg="addSp delSp modSp mod">
        <pc:chgData name="Ivana Nikolić" userId="4ba68a27a21f41c2" providerId="LiveId" clId="{AED431A6-30CA-4466-8802-4DACD1D6C192}" dt="2024-08-05T04:19:39.713" v="453" actId="20577"/>
        <pc:sldMkLst>
          <pc:docMk/>
          <pc:sldMk cId="0" sldId="350"/>
        </pc:sldMkLst>
        <pc:spChg chg="add del mod">
          <ac:chgData name="Ivana Nikolić" userId="4ba68a27a21f41c2" providerId="LiveId" clId="{AED431A6-30CA-4466-8802-4DACD1D6C192}" dt="2024-08-05T04:19:32.970" v="450" actId="478"/>
          <ac:spMkLst>
            <pc:docMk/>
            <pc:sldMk cId="0" sldId="350"/>
            <ac:spMk id="3" creationId="{108BE4E9-AADA-961C-EF7F-1D19C167AE1D}"/>
          </ac:spMkLst>
        </pc:spChg>
        <pc:spChg chg="del mod">
          <ac:chgData name="Ivana Nikolić" userId="4ba68a27a21f41c2" providerId="LiveId" clId="{AED431A6-30CA-4466-8802-4DACD1D6C192}" dt="2024-08-05T04:19:28.702" v="449" actId="478"/>
          <ac:spMkLst>
            <pc:docMk/>
            <pc:sldMk cId="0" sldId="350"/>
            <ac:spMk id="260098" creationId="{00000000-0000-0000-0000-000000000000}"/>
          </ac:spMkLst>
        </pc:spChg>
        <pc:spChg chg="mod">
          <ac:chgData name="Ivana Nikolić" userId="4ba68a27a21f41c2" providerId="LiveId" clId="{AED431A6-30CA-4466-8802-4DACD1D6C192}" dt="2024-08-05T04:19:39.713" v="453" actId="20577"/>
          <ac:spMkLst>
            <pc:docMk/>
            <pc:sldMk cId="0" sldId="350"/>
            <ac:spMk id="260099" creationId="{00000000-0000-0000-0000-000000000000}"/>
          </ac:spMkLst>
        </pc:spChg>
      </pc:sldChg>
      <pc:sldChg chg="del">
        <pc:chgData name="Ivana Nikolić" userId="4ba68a27a21f41c2" providerId="LiveId" clId="{AED431A6-30CA-4466-8802-4DACD1D6C192}" dt="2024-08-05T04:18:49.277" v="446" actId="2696"/>
        <pc:sldMkLst>
          <pc:docMk/>
          <pc:sldMk cId="0" sldId="351"/>
        </pc:sldMkLst>
      </pc:sldChg>
      <pc:sldChg chg="del">
        <pc:chgData name="Ivana Nikolić" userId="4ba68a27a21f41c2" providerId="LiveId" clId="{AED431A6-30CA-4466-8802-4DACD1D6C192}" dt="2024-08-05T04:18:07.945" v="442" actId="2696"/>
        <pc:sldMkLst>
          <pc:docMk/>
          <pc:sldMk cId="0" sldId="352"/>
        </pc:sldMkLst>
      </pc:sldChg>
      <pc:sldChg chg="addSp delSp modSp mod">
        <pc:chgData name="Ivana Nikolić" userId="4ba68a27a21f41c2" providerId="LiveId" clId="{AED431A6-30CA-4466-8802-4DACD1D6C192}" dt="2024-08-05T04:21:57.971" v="482" actId="20577"/>
        <pc:sldMkLst>
          <pc:docMk/>
          <pc:sldMk cId="0" sldId="353"/>
        </pc:sldMkLst>
        <pc:spChg chg="add del mod">
          <ac:chgData name="Ivana Nikolić" userId="4ba68a27a21f41c2" providerId="LiveId" clId="{AED431A6-30CA-4466-8802-4DACD1D6C192}" dt="2024-08-05T04:20:25.721" v="459" actId="478"/>
          <ac:spMkLst>
            <pc:docMk/>
            <pc:sldMk cId="0" sldId="353"/>
            <ac:spMk id="3" creationId="{6EFCDD5B-82B6-5663-0222-A15200764CD7}"/>
          </ac:spMkLst>
        </pc:spChg>
        <pc:spChg chg="del">
          <ac:chgData name="Ivana Nikolić" userId="4ba68a27a21f41c2" providerId="LiveId" clId="{AED431A6-30CA-4466-8802-4DACD1D6C192}" dt="2024-08-05T04:20:29.514" v="460" actId="478"/>
          <ac:spMkLst>
            <pc:docMk/>
            <pc:sldMk cId="0" sldId="353"/>
            <ac:spMk id="106500" creationId="{00000000-0000-0000-0000-000000000000}"/>
          </ac:spMkLst>
        </pc:spChg>
        <pc:spChg chg="add mod">
          <ac:chgData name="Ivana Nikolić" userId="4ba68a27a21f41c2" providerId="LiveId" clId="{AED431A6-30CA-4466-8802-4DACD1D6C192}" dt="2024-08-05T04:21:57.971" v="482" actId="20577"/>
          <ac:spMkLst>
            <pc:docMk/>
            <pc:sldMk cId="0" sldId="353"/>
            <ac:spMk id="107524" creationId="{00000000-0000-0000-0000-000000000000}"/>
          </ac:spMkLst>
        </pc:spChg>
        <pc:picChg chg="del">
          <ac:chgData name="Ivana Nikolić" userId="4ba68a27a21f41c2" providerId="LiveId" clId="{AED431A6-30CA-4466-8802-4DACD1D6C192}" dt="2024-08-05T04:20:17.818" v="458" actId="478"/>
          <ac:picMkLst>
            <pc:docMk/>
            <pc:sldMk cId="0" sldId="353"/>
            <ac:picMk id="28675" creationId="{00000000-0000-0000-0000-000000000000}"/>
          </ac:picMkLst>
        </pc:picChg>
      </pc:sldChg>
      <pc:sldChg chg="delSp del mod">
        <pc:chgData name="Ivana Nikolić" userId="4ba68a27a21f41c2" providerId="LiveId" clId="{AED431A6-30CA-4466-8802-4DACD1D6C192}" dt="2024-08-05T04:22:07.534" v="483" actId="2696"/>
        <pc:sldMkLst>
          <pc:docMk/>
          <pc:sldMk cId="0" sldId="354"/>
        </pc:sldMkLst>
        <pc:spChg chg="del">
          <ac:chgData name="Ivana Nikolić" userId="4ba68a27a21f41c2" providerId="LiveId" clId="{AED431A6-30CA-4466-8802-4DACD1D6C192}" dt="2024-08-05T04:20:38.255" v="461" actId="21"/>
          <ac:spMkLst>
            <pc:docMk/>
            <pc:sldMk cId="0" sldId="354"/>
            <ac:spMk id="107524" creationId="{00000000-0000-0000-0000-000000000000}"/>
          </ac:spMkLst>
        </pc:spChg>
      </pc:sldChg>
      <pc:sldChg chg="del">
        <pc:chgData name="Ivana Nikolić" userId="4ba68a27a21f41c2" providerId="LiveId" clId="{AED431A6-30CA-4466-8802-4DACD1D6C192}" dt="2024-08-05T04:18:22.641" v="443" actId="2696"/>
        <pc:sldMkLst>
          <pc:docMk/>
          <pc:sldMk cId="0" sldId="355"/>
        </pc:sldMkLst>
      </pc:sldChg>
      <pc:sldChg chg="del">
        <pc:chgData name="Ivana Nikolić" userId="4ba68a27a21f41c2" providerId="LiveId" clId="{AED431A6-30CA-4466-8802-4DACD1D6C192}" dt="2024-08-05T04:18:28.634" v="444" actId="2696"/>
        <pc:sldMkLst>
          <pc:docMk/>
          <pc:sldMk cId="0" sldId="356"/>
        </pc:sldMkLst>
      </pc:sldChg>
      <pc:sldChg chg="modSp mod">
        <pc:chgData name="Ivana Nikolić" userId="4ba68a27a21f41c2" providerId="LiveId" clId="{AED431A6-30CA-4466-8802-4DACD1D6C192}" dt="2024-08-05T03:57:04.880" v="233" actId="6549"/>
        <pc:sldMkLst>
          <pc:docMk/>
          <pc:sldMk cId="0" sldId="357"/>
        </pc:sldMkLst>
        <pc:spChg chg="mod">
          <ac:chgData name="Ivana Nikolić" userId="4ba68a27a21f41c2" providerId="LiveId" clId="{AED431A6-30CA-4466-8802-4DACD1D6C192}" dt="2024-08-05T03:57:04.880" v="233" actId="6549"/>
          <ac:spMkLst>
            <pc:docMk/>
            <pc:sldMk cId="0" sldId="357"/>
            <ac:spMk id="250883" creationId="{00000000-0000-0000-0000-000000000000}"/>
          </ac:spMkLst>
        </pc:spChg>
      </pc:sldChg>
      <pc:sldChg chg="delSp modSp new mod ord">
        <pc:chgData name="Ivana Nikolić" userId="4ba68a27a21f41c2" providerId="LiveId" clId="{AED431A6-30CA-4466-8802-4DACD1D6C192}" dt="2024-08-05T04:20:01.248" v="457" actId="207"/>
        <pc:sldMkLst>
          <pc:docMk/>
          <pc:sldMk cId="638735897" sldId="362"/>
        </pc:sldMkLst>
        <pc:spChg chg="del">
          <ac:chgData name="Ivana Nikolić" userId="4ba68a27a21f41c2" providerId="LiveId" clId="{AED431A6-30CA-4466-8802-4DACD1D6C192}" dt="2024-08-05T04:15:02.454" v="401" actId="478"/>
          <ac:spMkLst>
            <pc:docMk/>
            <pc:sldMk cId="638735897" sldId="362"/>
            <ac:spMk id="2" creationId="{A78AFDAB-4C44-A6CA-43EB-AF803BDE23B2}"/>
          </ac:spMkLst>
        </pc:spChg>
        <pc:spChg chg="mod">
          <ac:chgData name="Ivana Nikolić" userId="4ba68a27a21f41c2" providerId="LiveId" clId="{AED431A6-30CA-4466-8802-4DACD1D6C192}" dt="2024-08-05T04:20:01.248" v="457" actId="207"/>
          <ac:spMkLst>
            <pc:docMk/>
            <pc:sldMk cId="638735897" sldId="362"/>
            <ac:spMk id="3" creationId="{19096A12-26F6-B57E-71AA-03F101BBD78C}"/>
          </ac:spMkLst>
        </pc:spChg>
      </pc:sldChg>
      <pc:sldChg chg="addSp modSp new mod">
        <pc:chgData name="Ivana Nikolić" userId="4ba68a27a21f41c2" providerId="LiveId" clId="{AED431A6-30CA-4466-8802-4DACD1D6C192}" dt="2024-08-05T04:23:37.570" v="522" actId="1076"/>
        <pc:sldMkLst>
          <pc:docMk/>
          <pc:sldMk cId="3792098497" sldId="363"/>
        </pc:sldMkLst>
        <pc:spChg chg="mod">
          <ac:chgData name="Ivana Nikolić" userId="4ba68a27a21f41c2" providerId="LiveId" clId="{AED431A6-30CA-4466-8802-4DACD1D6C192}" dt="2024-08-05T04:22:27.019" v="512" actId="20577"/>
          <ac:spMkLst>
            <pc:docMk/>
            <pc:sldMk cId="3792098497" sldId="363"/>
            <ac:spMk id="2" creationId="{51853FB9-556D-5A61-9FF2-53917BD2998C}"/>
          </ac:spMkLst>
        </pc:spChg>
        <pc:spChg chg="mod">
          <ac:chgData name="Ivana Nikolić" userId="4ba68a27a21f41c2" providerId="LiveId" clId="{AED431A6-30CA-4466-8802-4DACD1D6C192}" dt="2024-08-05T04:23:37.570" v="522" actId="1076"/>
          <ac:spMkLst>
            <pc:docMk/>
            <pc:sldMk cId="3792098497" sldId="363"/>
            <ac:spMk id="3" creationId="{30B3172F-F4CC-E2C8-7E90-F50831510C68}"/>
          </ac:spMkLst>
        </pc:spChg>
        <pc:picChg chg="add mod">
          <ac:chgData name="Ivana Nikolić" userId="4ba68a27a21f41c2" providerId="LiveId" clId="{AED431A6-30CA-4466-8802-4DACD1D6C192}" dt="2024-08-05T04:23:33.921" v="521" actId="1076"/>
          <ac:picMkLst>
            <pc:docMk/>
            <pc:sldMk cId="3792098497" sldId="363"/>
            <ac:picMk id="4" creationId="{98B0AB96-7BA7-661A-E32F-F7C1E6ADAF6D}"/>
          </ac:picMkLst>
        </pc:picChg>
      </pc:sldChg>
      <pc:sldChg chg="modSp new mod">
        <pc:chgData name="Ivana Nikolić" userId="4ba68a27a21f41c2" providerId="LiveId" clId="{AED431A6-30CA-4466-8802-4DACD1D6C192}" dt="2024-08-05T04:28:19.823" v="736" actId="20577"/>
        <pc:sldMkLst>
          <pc:docMk/>
          <pc:sldMk cId="482107427" sldId="364"/>
        </pc:sldMkLst>
        <pc:spChg chg="mod">
          <ac:chgData name="Ivana Nikolić" userId="4ba68a27a21f41c2" providerId="LiveId" clId="{AED431A6-30CA-4466-8802-4DACD1D6C192}" dt="2024-08-05T04:28:06.221" v="731" actId="20577"/>
          <ac:spMkLst>
            <pc:docMk/>
            <pc:sldMk cId="482107427" sldId="364"/>
            <ac:spMk id="2" creationId="{57F8EA0F-509D-3288-2AFE-15203037FE9D}"/>
          </ac:spMkLst>
        </pc:spChg>
        <pc:spChg chg="mod">
          <ac:chgData name="Ivana Nikolić" userId="4ba68a27a21f41c2" providerId="LiveId" clId="{AED431A6-30CA-4466-8802-4DACD1D6C192}" dt="2024-08-05T04:28:19.823" v="736" actId="20577"/>
          <ac:spMkLst>
            <pc:docMk/>
            <pc:sldMk cId="482107427" sldId="364"/>
            <ac:spMk id="3" creationId="{D64FE46C-FB99-FD41-2AED-8701E867327F}"/>
          </ac:spMkLst>
        </pc:spChg>
      </pc:sldChg>
      <pc:sldChg chg="addSp modSp new mod">
        <pc:chgData name="Ivana Nikolić" userId="4ba68a27a21f41c2" providerId="LiveId" clId="{AED431A6-30CA-4466-8802-4DACD1D6C192}" dt="2024-08-05T06:20:09.474" v="1097" actId="14100"/>
        <pc:sldMkLst>
          <pc:docMk/>
          <pc:sldMk cId="256503476" sldId="365"/>
        </pc:sldMkLst>
        <pc:picChg chg="add mod">
          <ac:chgData name="Ivana Nikolić" userId="4ba68a27a21f41c2" providerId="LiveId" clId="{AED431A6-30CA-4466-8802-4DACD1D6C192}" dt="2024-08-05T06:20:09.474" v="1097" actId="14100"/>
          <ac:picMkLst>
            <pc:docMk/>
            <pc:sldMk cId="256503476" sldId="365"/>
            <ac:picMk id="4" creationId="{FF491CCE-EB9F-6D4F-43AC-9D3C8BEB177B}"/>
          </ac:picMkLst>
        </pc:picChg>
      </pc:sldChg>
      <pc:sldChg chg="addSp modSp new mod">
        <pc:chgData name="Ivana Nikolić" userId="4ba68a27a21f41c2" providerId="LiveId" clId="{AED431A6-30CA-4466-8802-4DACD1D6C192}" dt="2024-08-05T06:22:27.464" v="1122" actId="14100"/>
        <pc:sldMkLst>
          <pc:docMk/>
          <pc:sldMk cId="2879417989" sldId="366"/>
        </pc:sldMkLst>
        <pc:picChg chg="add mod">
          <ac:chgData name="Ivana Nikolić" userId="4ba68a27a21f41c2" providerId="LiveId" clId="{AED431A6-30CA-4466-8802-4DACD1D6C192}" dt="2024-08-05T06:22:27.464" v="1122" actId="14100"/>
          <ac:picMkLst>
            <pc:docMk/>
            <pc:sldMk cId="2879417989" sldId="366"/>
            <ac:picMk id="4" creationId="{B7471084-2F6F-83A0-F92D-3867C15DA42F}"/>
          </ac:picMkLst>
        </pc:picChg>
      </pc:sldChg>
      <pc:sldChg chg="modSp new mod">
        <pc:chgData name="Ivana Nikolić" userId="4ba68a27a21f41c2" providerId="LiveId" clId="{AED431A6-30CA-4466-8802-4DACD1D6C192}" dt="2024-08-05T06:26:22.716" v="1210" actId="20577"/>
        <pc:sldMkLst>
          <pc:docMk/>
          <pc:sldMk cId="4141081504" sldId="367"/>
        </pc:sldMkLst>
        <pc:spChg chg="mod">
          <ac:chgData name="Ivana Nikolić" userId="4ba68a27a21f41c2" providerId="LiveId" clId="{AED431A6-30CA-4466-8802-4DACD1D6C192}" dt="2024-08-05T06:25:23.891" v="1188" actId="2711"/>
          <ac:spMkLst>
            <pc:docMk/>
            <pc:sldMk cId="4141081504" sldId="367"/>
            <ac:spMk id="2" creationId="{FAA51585-AF27-0F43-9929-A56F746222C9}"/>
          </ac:spMkLst>
        </pc:spChg>
        <pc:spChg chg="mod">
          <ac:chgData name="Ivana Nikolić" userId="4ba68a27a21f41c2" providerId="LiveId" clId="{AED431A6-30CA-4466-8802-4DACD1D6C192}" dt="2024-08-05T06:26:22.716" v="1210" actId="20577"/>
          <ac:spMkLst>
            <pc:docMk/>
            <pc:sldMk cId="4141081504" sldId="367"/>
            <ac:spMk id="3" creationId="{A9EF0B70-02CB-85A9-E583-921969B4C5EA}"/>
          </ac:spMkLst>
        </pc:spChg>
      </pc:sldChg>
      <pc:sldChg chg="delSp modSp new mod">
        <pc:chgData name="Ivana Nikolić" userId="4ba68a27a21f41c2" providerId="LiveId" clId="{AED431A6-30CA-4466-8802-4DACD1D6C192}" dt="2024-08-05T06:31:40.854" v="1329" actId="207"/>
        <pc:sldMkLst>
          <pc:docMk/>
          <pc:sldMk cId="2387699786" sldId="368"/>
        </pc:sldMkLst>
        <pc:spChg chg="del">
          <ac:chgData name="Ivana Nikolić" userId="4ba68a27a21f41c2" providerId="LiveId" clId="{AED431A6-30CA-4466-8802-4DACD1D6C192}" dt="2024-08-05T06:27:27.954" v="1212" actId="478"/>
          <ac:spMkLst>
            <pc:docMk/>
            <pc:sldMk cId="2387699786" sldId="368"/>
            <ac:spMk id="2" creationId="{7C4A441A-10D3-A235-BE4E-E4A43732859B}"/>
          </ac:spMkLst>
        </pc:spChg>
        <pc:spChg chg="mod">
          <ac:chgData name="Ivana Nikolić" userId="4ba68a27a21f41c2" providerId="LiveId" clId="{AED431A6-30CA-4466-8802-4DACD1D6C192}" dt="2024-08-05T06:31:40.854" v="1329" actId="207"/>
          <ac:spMkLst>
            <pc:docMk/>
            <pc:sldMk cId="2387699786" sldId="368"/>
            <ac:spMk id="3" creationId="{DB1E5EF9-7776-39EE-F70F-DEDC803B597A}"/>
          </ac:spMkLst>
        </pc:spChg>
      </pc:sldChg>
      <pc:sldChg chg="delSp modSp new mod">
        <pc:chgData name="Ivana Nikolić" userId="4ba68a27a21f41c2" providerId="LiveId" clId="{AED431A6-30CA-4466-8802-4DACD1D6C192}" dt="2024-08-05T06:35:49.228" v="1400" actId="20577"/>
        <pc:sldMkLst>
          <pc:docMk/>
          <pc:sldMk cId="4251183964" sldId="369"/>
        </pc:sldMkLst>
        <pc:spChg chg="del">
          <ac:chgData name="Ivana Nikolić" userId="4ba68a27a21f41c2" providerId="LiveId" clId="{AED431A6-30CA-4466-8802-4DACD1D6C192}" dt="2024-08-05T06:33:02.231" v="1331" actId="478"/>
          <ac:spMkLst>
            <pc:docMk/>
            <pc:sldMk cId="4251183964" sldId="369"/>
            <ac:spMk id="2" creationId="{F6B6D991-7EDA-8300-2EB4-16C23D6CE640}"/>
          </ac:spMkLst>
        </pc:spChg>
        <pc:spChg chg="mod">
          <ac:chgData name="Ivana Nikolić" userId="4ba68a27a21f41c2" providerId="LiveId" clId="{AED431A6-30CA-4466-8802-4DACD1D6C192}" dt="2024-08-05T06:35:49.228" v="1400" actId="20577"/>
          <ac:spMkLst>
            <pc:docMk/>
            <pc:sldMk cId="4251183964" sldId="369"/>
            <ac:spMk id="3" creationId="{625F8AA7-F5D6-581C-7937-A50B329C4FD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/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ffectLst/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/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0C1D01DF-320B-4400-B6E8-2C0C64D32D8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741983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8850887-5782-452B-96C0-8EA7A4E60556}" type="slidenum">
              <a:rPr lang="en-US" altLang="en-US">
                <a:latin typeface="Arial" panose="020B0604020202020204" pitchFamily="34" charset="0"/>
              </a:rPr>
              <a:pPr eaLnBrk="1" hangingPunct="1"/>
              <a:t>23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19213" y="685800"/>
            <a:ext cx="4219575" cy="3165475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45877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A243A61-0C3E-4412-9232-625FC5081CC2}" type="slidenum">
              <a:rPr lang="en-US" altLang="en-US">
                <a:latin typeface="Arial" panose="020B0604020202020204" pitchFamily="34" charset="0"/>
              </a:rPr>
              <a:pPr eaLnBrk="1" hangingPunct="1"/>
              <a:t>33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1256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19995BE-0912-49CF-BE17-7B8D1A94392D}" type="slidenum">
              <a:rPr lang="en-US" altLang="en-US">
                <a:latin typeface="Arial" panose="020B0604020202020204" pitchFamily="34" charset="0"/>
              </a:rPr>
              <a:pPr eaLnBrk="1" hangingPunct="1"/>
              <a:t>34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1427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C3A9D00-18D3-4B3C-8DE4-E3AED45C8CB1}" type="slidenum">
              <a:rPr lang="en-US" altLang="en-US">
                <a:latin typeface="Arial" panose="020B0604020202020204" pitchFamily="34" charset="0"/>
              </a:rPr>
              <a:pPr eaLnBrk="1" hangingPunct="1"/>
              <a:t>36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0431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17D534C-F119-4DA9-A662-46B8A4AB8B50}" type="slidenum">
              <a:rPr lang="en-US" altLang="en-US">
                <a:latin typeface="Arial" panose="020B0604020202020204" pitchFamily="34" charset="0"/>
              </a:rPr>
              <a:pPr eaLnBrk="1" hangingPunct="1"/>
              <a:t>37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8515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906246A-5553-46AD-9A54-0BF4E7763B25}" type="slidenum">
              <a:rPr lang="en-US" altLang="en-US">
                <a:latin typeface="Arial" panose="020B0604020202020204" pitchFamily="34" charset="0"/>
              </a:rPr>
              <a:pPr eaLnBrk="1" hangingPunct="1"/>
              <a:t>38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965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FBD34C2-9F18-482F-8FD3-0BA6C805FC49}" type="slidenum">
              <a:rPr lang="en-US" altLang="en-US">
                <a:latin typeface="Arial" panose="020B0604020202020204" pitchFamily="34" charset="0"/>
              </a:rPr>
              <a:pPr eaLnBrk="1" hangingPunct="1"/>
              <a:t>39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08780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AC9DF70-EE76-4BAC-A125-E64EDD043B2C}" type="slidenum">
              <a:rPr lang="en-US" altLang="en-US">
                <a:latin typeface="Arial" panose="020B0604020202020204" pitchFamily="34" charset="0"/>
              </a:rPr>
              <a:pPr eaLnBrk="1" hangingPunct="1"/>
              <a:t>40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96691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FEEADB3-42E5-4D00-99DD-9426E2A5FAD4}" type="slidenum">
              <a:rPr lang="en-US" altLang="en-US">
                <a:latin typeface="Arial" panose="020B0604020202020204" pitchFamily="34" charset="0"/>
              </a:rPr>
              <a:pPr eaLnBrk="1" hangingPunct="1"/>
              <a:t>43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359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ECDD395-54E3-4116-8516-32C925B8D521}" type="slidenum">
              <a:rPr lang="en-US" altLang="en-US">
                <a:latin typeface="Arial" panose="020B0604020202020204" pitchFamily="34" charset="0"/>
              </a:rPr>
              <a:pPr eaLnBrk="1" hangingPunct="1"/>
              <a:t>24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2750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857DFB1-E24C-46F7-9581-ADC33871F6B0}" type="slidenum">
              <a:rPr lang="en-US" altLang="en-US">
                <a:latin typeface="Arial" panose="020B0604020202020204" pitchFamily="34" charset="0"/>
              </a:rPr>
              <a:pPr eaLnBrk="1" hangingPunct="1"/>
              <a:t>25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168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28C9278-F752-4E83-938B-533F7E131BEE}" type="slidenum">
              <a:rPr lang="en-US" altLang="en-US">
                <a:latin typeface="Arial" panose="020B0604020202020204" pitchFamily="34" charset="0"/>
              </a:rPr>
              <a:pPr eaLnBrk="1" hangingPunct="1"/>
              <a:t>26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748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A55B1CB9-654F-49EC-B38C-CB2BBBC5F701}" type="slidenum">
              <a:rPr lang="en-US" altLang="en-US">
                <a:latin typeface="Arial" panose="020B0604020202020204" pitchFamily="34" charset="0"/>
              </a:rPr>
              <a:pPr eaLnBrk="1" hangingPunct="1"/>
              <a:t>27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7665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953D9D07-F792-43BA-B1AF-327DF1AF5550}" type="slidenum">
              <a:rPr lang="en-US" altLang="en-US">
                <a:latin typeface="Arial" panose="020B0604020202020204" pitchFamily="34" charset="0"/>
              </a:rPr>
              <a:pPr eaLnBrk="1" hangingPunct="1"/>
              <a:t>28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14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69EDA6C-F402-4B93-A75F-D3F9BD9F1C9B}" type="slidenum">
              <a:rPr lang="en-US" altLang="en-US">
                <a:latin typeface="Arial" panose="020B0604020202020204" pitchFamily="34" charset="0"/>
              </a:rPr>
              <a:pPr eaLnBrk="1" hangingPunct="1"/>
              <a:t>29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3981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BD94C4C-6A30-4DC6-AA70-1CEE09158224}" type="slidenum">
              <a:rPr lang="en-US" altLang="en-US">
                <a:latin typeface="Arial" panose="020B0604020202020204" pitchFamily="34" charset="0"/>
              </a:rPr>
              <a:pPr eaLnBrk="1" hangingPunct="1"/>
              <a:t>30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0007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B60CF9B5-EA6C-4E58-8BD3-8C0353BA3930}" type="slidenum">
              <a:rPr lang="en-US" altLang="en-US">
                <a:latin typeface="Arial" panose="020B0604020202020204" pitchFamily="34" charset="0"/>
              </a:rPr>
              <a:pPr eaLnBrk="1" hangingPunct="1"/>
              <a:t>31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694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endParaRPr>
            </a:p>
          </p:txBody>
        </p:sp>
      </p:grpSp>
      <p:sp>
        <p:nvSpPr>
          <p:cNvPr id="820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0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0AED0-59BD-4ABC-A812-BB8379882B51}" type="datetime1">
              <a:rPr lang="en-US"/>
              <a:pPr>
                <a:defRPr/>
              </a:pPr>
              <a:t>8/5/2024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3777257-2EC0-47FE-98C0-158E0C3DBD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9677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942C3-612B-461E-ADD7-16100E12D02E}" type="datetime1">
              <a:rPr lang="en-US"/>
              <a:pPr>
                <a:defRPr/>
              </a:pPr>
              <a:t>8/5/2024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E9DF8A-FB3E-4857-9956-75835A749B3E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354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F0997-6958-4BAA-A2E8-2D85D3D33C79}" type="datetime1">
              <a:rPr lang="en-US"/>
              <a:pPr>
                <a:defRPr/>
              </a:pPr>
              <a:t>8/5/2024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62F0AF4-4F6A-4FB4-88A9-DCFAE3779518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238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EFCF5-4ACC-433B-9A87-33413B11F7AF}" type="datetime1">
              <a:rPr lang="en-US"/>
              <a:pPr>
                <a:defRPr/>
              </a:pPr>
              <a:t>8/5/2024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7B0C50-87B1-42AF-90CF-866C519533F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1444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9A768-898D-40AB-BA34-735068E2E845}" type="datetime1">
              <a:rPr lang="en-US"/>
              <a:pPr>
                <a:defRPr/>
              </a:pPr>
              <a:t>8/5/2024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8D0C5B-E7B6-48CD-BF54-CCB002D961A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357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77F4F-9773-4B55-8D4A-A723B4126FD5}" type="datetime1">
              <a:rPr lang="en-US"/>
              <a:pPr>
                <a:defRPr/>
              </a:pPr>
              <a:t>8/5/2024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EAF05A-6549-4708-927F-715520AB1B6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1948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EEA0B4-FB8F-4103-A8C6-4E901D1028EE}" type="datetime1">
              <a:rPr lang="en-US"/>
              <a:pPr>
                <a:defRPr/>
              </a:pPr>
              <a:t>8/5/2024</a:t>
            </a:fld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03AC1E-85B9-4124-9540-A2B1928A24D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88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662C0-3886-46B4-BE69-DAC4D66B996F}" type="datetime1">
              <a:rPr lang="en-US"/>
              <a:pPr>
                <a:defRPr/>
              </a:pPr>
              <a:t>8/5/2024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E1F0AD-5157-4666-87CA-B3DE6FADCD8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226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A64D8-A81C-4D74-A239-B3EA8F356514}" type="datetime1">
              <a:rPr lang="en-US"/>
              <a:pPr>
                <a:defRPr/>
              </a:pPr>
              <a:t>8/5/2024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60EF99-F299-4246-95BD-81F33D9C7385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996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1776D6-6746-484D-BF2B-01263AAD15C3}" type="datetime1">
              <a:rPr lang="en-US"/>
              <a:pPr>
                <a:defRPr/>
              </a:pPr>
              <a:t>8/5/2024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F1B184-ECE3-4E1B-BB93-CA197FAA17D6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995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5CBD0-5F0C-4913-9C87-DB79EE181A08}" type="datetime1">
              <a:rPr lang="en-US"/>
              <a:pPr>
                <a:defRPr/>
              </a:pPr>
              <a:t>8/5/2024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8A99B9-EE6D-4B32-A711-30747EE3ECC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69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BEAF0-9983-42B3-B54D-74EDFBBBE926}" type="datetime1">
              <a:rPr lang="en-US"/>
              <a:pPr>
                <a:defRPr/>
              </a:pPr>
              <a:t>8/5/2024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A4D36C-509E-4481-8BD5-B10B3EAE6F6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518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84171-E488-4D9F-AB85-20B9943641BA}" type="datetime1">
              <a:rPr lang="en-US"/>
              <a:pPr>
                <a:defRPr/>
              </a:pPr>
              <a:t>8/5/2024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26AB0CC-B4C1-4759-B347-8DD0B09B46E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769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35DA7-7AD4-43EC-AA24-3798BE5B9CC8}" type="datetime1">
              <a:rPr lang="en-US"/>
              <a:pPr>
                <a:defRPr/>
              </a:pPr>
              <a:t>8/5/2024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45C0B9-2F67-49FC-ACBA-555F12735B0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492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13DDD7-F601-4ADE-A914-A74E75D74682}" type="datetime1">
              <a:rPr lang="en-US"/>
              <a:pPr>
                <a:defRPr/>
              </a:pPr>
              <a:t>8/5/2024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A3B189-01B2-4579-A62F-6C27F158DFA4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092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effectLst/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65AEB40-110D-46D2-97F4-97E1EB8147E1}" type="datetime1">
              <a:rPr lang="en-US"/>
              <a:pPr>
                <a:defRPr/>
              </a:pPr>
              <a:t>8/5/2024</a:t>
            </a:fld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5E2BFB82-174F-4FEF-9F5A-8EC3578DD856}" type="slidenum">
              <a:rPr lang="en-US" altLang="en-US"/>
              <a:pPr/>
              <a:t>‹#›</a:t>
            </a:fld>
            <a:endParaRPr lang="en-US" alt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717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717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cs"/>
                </a:endParaRPr>
              </a:p>
            </p:txBody>
          </p:sp>
          <p:sp>
            <p:nvSpPr>
              <p:cNvPr id="717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cs typeface="+mn-cs"/>
                </a:endParaRPr>
              </a:p>
            </p:txBody>
          </p:sp>
        </p:grpSp>
        <p:sp>
          <p:nvSpPr>
            <p:cNvPr id="717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906 h 1906"/>
                <a:gd name="T4" fmla="*/ 5740 w 5740"/>
                <a:gd name="T5" fmla="*/ 1906 h 1906"/>
                <a:gd name="T6" fmla="*/ 574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endParaRPr>
            </a:p>
          </p:txBody>
        </p:sp>
      </p:grpSp>
      <p:sp>
        <p:nvSpPr>
          <p:cNvPr id="718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effectLst/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8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8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2492375"/>
            <a:ext cx="9144000" cy="3960813"/>
          </a:xfrm>
        </p:spPr>
        <p:txBody>
          <a:bodyPr/>
          <a:lstStyle/>
          <a:p>
            <a:pPr eaLnBrk="1" hangingPunct="1">
              <a:defRPr/>
            </a:pPr>
            <a:endParaRPr lang="sr-Cyrl-CS" sz="2000" b="1" dirty="0">
              <a:solidFill>
                <a:srgbClr val="99CC00"/>
              </a:solidFill>
            </a:endParaRPr>
          </a:p>
          <a:p>
            <a:pPr eaLnBrk="1" hangingPunct="1">
              <a:defRPr/>
            </a:pPr>
            <a:r>
              <a:rPr lang="sr-Cyrl-CS" sz="2000" b="1" dirty="0">
                <a:latin typeface="Arial" charset="0"/>
                <a:cs typeface="Arial" charset="0"/>
              </a:rPr>
              <a:t>Наставна јединица </a:t>
            </a:r>
            <a:r>
              <a:rPr lang="en-US" sz="2000" b="1" dirty="0">
                <a:latin typeface="Arial" charset="0"/>
                <a:cs typeface="Arial" charset="0"/>
              </a:rPr>
              <a:t>5</a:t>
            </a:r>
            <a:r>
              <a:rPr lang="sr-Cyrl-CS" sz="2000" b="1" dirty="0">
                <a:latin typeface="Arial" charset="0"/>
                <a:cs typeface="Arial" charset="0"/>
              </a:rPr>
              <a:t>: </a:t>
            </a:r>
          </a:p>
          <a:p>
            <a:pPr eaLnBrk="1" hangingPunct="1">
              <a:defRPr/>
            </a:pPr>
            <a:r>
              <a:rPr lang="x-none" sz="4400" b="1" dirty="0">
                <a:solidFill>
                  <a:srgbClr val="FFFF00"/>
                </a:solidFill>
                <a:latin typeface="Arial" charset="0"/>
              </a:rPr>
              <a:t>КРЕБСОВ ЦИКЛУС</a:t>
            </a:r>
          </a:p>
          <a:p>
            <a:pPr eaLnBrk="1" hangingPunct="1">
              <a:defRPr/>
            </a:pPr>
            <a:r>
              <a:rPr lang="sr-Cyrl-CS" sz="4400" b="1" dirty="0">
                <a:solidFill>
                  <a:srgbClr val="FFFF00"/>
                </a:solidFill>
                <a:latin typeface="Arial" charset="0"/>
              </a:rPr>
              <a:t>ОКСИДАТИВНА ФОСФОРИЛАЦИЈА</a:t>
            </a:r>
          </a:p>
        </p:txBody>
      </p:sp>
      <p:pic>
        <p:nvPicPr>
          <p:cNvPr id="3075" name="Picture 3" descr="samo-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752600" cy="239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763713" y="404813"/>
            <a:ext cx="72009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sr-Cyrl-CS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УНИВЕРЗИТЕТ У КРАГУЈЕВЦУ</a:t>
            </a:r>
          </a:p>
          <a:p>
            <a:pPr>
              <a:defRPr/>
            </a:pPr>
            <a:r>
              <a:rPr lang="sr-Cyrl-CS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ФАКУЛТЕТ МЕДИЦИНСКИХ НАУКА </a:t>
            </a:r>
            <a:r>
              <a:rPr lang="sr-Cyrl-CS" sz="2000" b="1" dirty="0">
                <a:latin typeface="Arial" charset="0"/>
              </a:rPr>
              <a:t>ИАСФ, ИАСФ Б10</a:t>
            </a:r>
          </a:p>
          <a:p>
            <a:pPr>
              <a:defRPr/>
            </a:pPr>
            <a:r>
              <a:rPr lang="sr-Cyrl-CS" sz="20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Катедра медицинске биохемије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570"/>
    </mc:Choice>
    <mc:Fallback xmlns="">
      <p:transition spd="slow" advTm="2257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60350"/>
            <a:ext cx="9144000" cy="1143000"/>
          </a:xfrm>
        </p:spPr>
        <p:txBody>
          <a:bodyPr/>
          <a:lstStyle/>
          <a:p>
            <a:pPr marL="838200" indent="-838200" eaLnBrk="1" hangingPunct="1">
              <a:lnSpc>
                <a:spcPct val="70000"/>
              </a:lnSpc>
              <a:buFontTx/>
              <a:buAutoNum type="arabicPeriod"/>
              <a:defRPr/>
            </a:pPr>
            <a:r>
              <a:rPr lang="sr-Cyrl-CS" sz="3200" b="0">
                <a:solidFill>
                  <a:schemeClr val="tx1"/>
                </a:solidFill>
                <a:latin typeface="Arial" charset="0"/>
              </a:rPr>
              <a:t>Синтеза цитрата из ацетил коензима А и</a:t>
            </a:r>
            <a:br>
              <a:rPr lang="sr-Cyrl-CS" sz="3200" b="0">
                <a:solidFill>
                  <a:schemeClr val="tx1"/>
                </a:solidFill>
                <a:latin typeface="Arial" charset="0"/>
              </a:rPr>
            </a:br>
            <a:r>
              <a:rPr lang="sr-Cyrl-CS" sz="3200" b="0">
                <a:solidFill>
                  <a:schemeClr val="tx1"/>
                </a:solidFill>
                <a:latin typeface="Arial" charset="0"/>
              </a:rPr>
              <a:t> оксалацетата</a:t>
            </a:r>
            <a:r>
              <a:rPr lang="sr-Cyrl-CS" sz="4000"/>
              <a:t> </a:t>
            </a:r>
            <a:endParaRPr lang="en-US" sz="4000"/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5962" y="1229970"/>
            <a:ext cx="3348038" cy="5628030"/>
          </a:xfrm>
        </p:spPr>
      </p:pic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0" y="1157288"/>
            <a:ext cx="5715000" cy="60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кондензацијом молекула ацетил-CoA (2С атома) са ОА (4С атома) ствара се цитрат (6С атома)- </a:t>
            </a:r>
            <a:r>
              <a:rPr lang="ru-RU" sz="2800" b="1" dirty="0">
                <a:solidFill>
                  <a:srgbClr val="FF0000"/>
                </a:solidFill>
                <a:latin typeface="Arial" charset="0"/>
                <a:cs typeface="+mn-cs"/>
              </a:rPr>
              <a:t>рег.ензим цитрат синтаза </a:t>
            </a:r>
            <a:r>
              <a:rPr lang="ru-RU" sz="2800" b="1" dirty="0">
                <a:solidFill>
                  <a:srgbClr val="FFFF00"/>
                </a:solidFill>
                <a:latin typeface="Arial" charset="0"/>
                <a:cs typeface="+mn-cs"/>
              </a:rPr>
              <a:t>(класа лиаза)</a:t>
            </a:r>
            <a:r>
              <a:rPr lang="ru-RU" sz="2800" b="1" dirty="0">
                <a:solidFill>
                  <a:srgbClr val="FF0000"/>
                </a:solidFill>
                <a:latin typeface="Arial" charset="0"/>
                <a:cs typeface="+mn-cs"/>
              </a:rPr>
              <a:t>. </a:t>
            </a:r>
            <a:endParaRPr lang="sr-Cyrl-CS" sz="2800" b="1" dirty="0">
              <a:solidFill>
                <a:srgbClr val="FF0000"/>
              </a:solidFill>
              <a:latin typeface="Arial" charset="0"/>
              <a:cs typeface="+mn-cs"/>
            </a:endParaRPr>
          </a:p>
          <a:p>
            <a:pPr eaLnBrk="0" hangingPunct="0">
              <a:spcBef>
                <a:spcPts val="600"/>
              </a:spcBef>
              <a:defRPr/>
            </a:pPr>
            <a:r>
              <a:rPr lang="sr-Cyrl-CS" sz="28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РЕГУЛАЦИЈА цитрат-синтазе</a:t>
            </a:r>
            <a:r>
              <a:rPr lang="sr-Cyrl-C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:</a:t>
            </a:r>
          </a:p>
          <a:p>
            <a:pPr eaLnBrk="0" hangingPunct="0">
              <a:spcBef>
                <a:spcPts val="600"/>
              </a:spcBef>
              <a:defRPr/>
            </a:pPr>
            <a:r>
              <a:rPr lang="sr-Cyrl-C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- </a:t>
            </a:r>
            <a:r>
              <a:rPr lang="sr-Cyrl-C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Примарни регулатори су  супстрат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  <a:r>
              <a:rPr lang="sr-Cyrl-CS" sz="28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оксалацетат </a:t>
            </a:r>
            <a:r>
              <a:rPr lang="sr-Cyrl-C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и производ р-је </a:t>
            </a:r>
            <a:r>
              <a:rPr lang="sr-Cyrl-C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цитрат</a:t>
            </a:r>
          </a:p>
          <a:p>
            <a:pPr eaLnBrk="0" hangingPunct="0">
              <a:spcBef>
                <a:spcPts val="600"/>
              </a:spcBef>
              <a:defRPr/>
            </a:pPr>
            <a:r>
              <a:rPr lang="sr-Cyrl-C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- </a:t>
            </a:r>
            <a:r>
              <a:rPr lang="sr-Cyrl-C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Ензим активирају </a:t>
            </a:r>
            <a:r>
              <a:rPr lang="sr-Cyrl-CS" sz="26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Ca</a:t>
            </a:r>
            <a:r>
              <a:rPr lang="sr-Latn-CS" sz="2600" b="1" baseline="30000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2+</a:t>
            </a:r>
            <a:r>
              <a:rPr lang="sr-Latn-CS" sz="26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  <a:r>
              <a:rPr lang="sr-Cyrl-CS" sz="26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и</a:t>
            </a:r>
            <a:r>
              <a:rPr lang="sr-Latn-CS" sz="26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ADP</a:t>
            </a:r>
            <a:r>
              <a:rPr lang="sr-Cyrl-RS" sz="26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,</a:t>
            </a:r>
            <a:r>
              <a:rPr lang="sr-Cyrl-CS" sz="2600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   </a:t>
            </a:r>
          </a:p>
          <a:p>
            <a:pPr eaLnBrk="0" hangingPunct="0">
              <a:spcBef>
                <a:spcPts val="600"/>
              </a:spcBef>
              <a:defRPr/>
            </a:pPr>
            <a:r>
              <a:rPr lang="sr-Cyrl-C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а инхибирају га </a:t>
            </a:r>
            <a:r>
              <a:rPr lang="sr-Latn-CS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</a:t>
            </a:r>
            <a:r>
              <a:rPr lang="sr-Cyrl-CS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Т</a:t>
            </a:r>
            <a:r>
              <a:rPr lang="sr-Latn-CS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P</a:t>
            </a:r>
            <a:r>
              <a:rPr lang="sr-Cyrl-CS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, </a:t>
            </a:r>
            <a:r>
              <a:rPr lang="sr-Latn-CS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NADH</a:t>
            </a:r>
            <a:r>
              <a:rPr lang="en-US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+H</a:t>
            </a:r>
            <a:r>
              <a:rPr lang="en-US" sz="2600" b="1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+</a:t>
            </a:r>
            <a:r>
              <a:rPr lang="sr-Cyrl-CS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     и сукцинил-</a:t>
            </a:r>
            <a:r>
              <a:rPr lang="en-US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Co</a:t>
            </a:r>
            <a:r>
              <a:rPr lang="sr-Cyrl-CS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А</a:t>
            </a:r>
          </a:p>
          <a:p>
            <a:pPr eaLnBrk="0" hangingPunct="0">
              <a:spcBef>
                <a:spcPts val="600"/>
              </a:spcBef>
              <a:defRPr/>
            </a:pPr>
            <a:r>
              <a:rPr lang="sr-Cyrl-C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 -</a:t>
            </a:r>
            <a:endParaRPr lang="en-US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504"/>
    </mc:Choice>
    <mc:Fallback xmlns="">
      <p:transition spd="slow" advTm="68504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158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200" b="0" dirty="0">
                <a:solidFill>
                  <a:schemeClr val="tx1"/>
                </a:solidFill>
                <a:latin typeface="Arial" charset="0"/>
              </a:rPr>
              <a:t>2.</a:t>
            </a:r>
            <a:r>
              <a:rPr lang="en-US" sz="3200" b="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sr-Cyrl-CS" sz="3200" b="0" dirty="0">
                <a:solidFill>
                  <a:schemeClr val="tx1"/>
                </a:solidFill>
                <a:latin typeface="Arial" charset="0"/>
              </a:rPr>
              <a:t>Изомеризација цитрата</a:t>
            </a:r>
            <a:endParaRPr lang="en-US" sz="3200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3860800"/>
            <a:ext cx="8964613" cy="2997200"/>
          </a:xfrm>
        </p:spPr>
        <p:txBody>
          <a:bodyPr/>
          <a:lstStyle/>
          <a:p>
            <a:pPr marL="609600" indent="-609600" eaLnBrk="1" hangingPunct="1">
              <a:buFont typeface="Wingdings" panose="05000000000000000000" pitchFamily="2" charset="2"/>
              <a:buNone/>
              <a:defRPr/>
            </a:pPr>
            <a:r>
              <a:rPr lang="sr-Cyrl-CS" sz="2800" dirty="0">
                <a:latin typeface="Arial" charset="0"/>
              </a:rPr>
              <a:t>Ензим </a:t>
            </a:r>
            <a:r>
              <a:rPr lang="sr-Cyrl-CS" sz="2800" b="1" u="sng" dirty="0">
                <a:solidFill>
                  <a:srgbClr val="FFFF00"/>
                </a:solidFill>
                <a:latin typeface="Arial" charset="0"/>
              </a:rPr>
              <a:t>аконитаза</a:t>
            </a:r>
            <a:r>
              <a:rPr lang="sr-Cyrl-CS" sz="2800" dirty="0">
                <a:latin typeface="Arial" charset="0"/>
              </a:rPr>
              <a:t> преводи </a:t>
            </a:r>
            <a:r>
              <a:rPr lang="sr-Cyrl-CS" sz="2800" dirty="0">
                <a:solidFill>
                  <a:srgbClr val="FFFF00"/>
                </a:solidFill>
                <a:latin typeface="Arial" charset="0"/>
              </a:rPr>
              <a:t>цитрат</a:t>
            </a:r>
            <a:r>
              <a:rPr lang="sr-Cyrl-CS" sz="2800" dirty="0">
                <a:latin typeface="Arial" charset="0"/>
              </a:rPr>
              <a:t> у </a:t>
            </a:r>
            <a:r>
              <a:rPr lang="sr-Cyrl-CS" sz="2800" dirty="0">
                <a:solidFill>
                  <a:srgbClr val="FFFF00"/>
                </a:solidFill>
                <a:latin typeface="Arial" charset="0"/>
              </a:rPr>
              <a:t>изоцитрат</a:t>
            </a:r>
          </a:p>
          <a:p>
            <a:pPr marL="609600" indent="-609600" eaLnBrk="1" hangingPunct="1">
              <a:buFont typeface="Wingdings" panose="05000000000000000000" pitchFamily="2" charset="2"/>
              <a:buNone/>
              <a:defRPr/>
            </a:pPr>
            <a:endParaRPr lang="sr-Cyrl-CS" sz="2800" dirty="0">
              <a:solidFill>
                <a:srgbClr val="FFFF00"/>
              </a:solidFill>
              <a:latin typeface="Arial" charset="0"/>
            </a:endParaRPr>
          </a:p>
          <a:p>
            <a:pPr marL="609600" indent="-609600" eaLnBrk="1" hangingPunct="1">
              <a:buFont typeface="Wingdings" panose="05000000000000000000" pitchFamily="2" charset="2"/>
              <a:buNone/>
              <a:defRPr/>
            </a:pPr>
            <a:r>
              <a:rPr lang="sr-Cyrl-CS" sz="2800" dirty="0">
                <a:latin typeface="Arial" charset="0"/>
              </a:rPr>
              <a:t>Ензим </a:t>
            </a:r>
            <a:r>
              <a:rPr lang="sr-Cyrl-CS" sz="2800" b="1" u="sng" dirty="0">
                <a:solidFill>
                  <a:srgbClr val="FF0000"/>
                </a:solidFill>
                <a:latin typeface="Arial" charset="0"/>
              </a:rPr>
              <a:t>аконитазу инхибира флуороацетат</a:t>
            </a:r>
            <a:r>
              <a:rPr lang="sr-Cyrl-CS" sz="2800" dirty="0">
                <a:latin typeface="Arial" charset="0"/>
              </a:rPr>
              <a:t>, што резултује накупљањем цитрата</a:t>
            </a:r>
            <a:endParaRPr lang="en-US" sz="2800" dirty="0">
              <a:latin typeface="Arial" charset="0"/>
            </a:endParaRPr>
          </a:p>
        </p:txBody>
      </p:sp>
      <p:pic>
        <p:nvPicPr>
          <p:cNvPr id="16388" name="Picture 4" descr="krebs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1125538"/>
            <a:ext cx="7478712" cy="2695575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134"/>
    </mc:Choice>
    <mc:Fallback xmlns="">
      <p:transition spd="slow" advTm="71134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 eaLnBrk="1" hangingPunct="1">
              <a:defRPr/>
            </a:pPr>
            <a:r>
              <a:rPr lang="sr-Cyrl-CS" sz="2800" b="0">
                <a:solidFill>
                  <a:schemeClr val="tx1"/>
                </a:solidFill>
                <a:latin typeface="Arial" charset="0"/>
              </a:rPr>
              <a:t>3. </a:t>
            </a:r>
            <a:r>
              <a:rPr lang="sr-Cyrl-CS" sz="3200" b="0">
                <a:solidFill>
                  <a:schemeClr val="tx1"/>
                </a:solidFill>
                <a:latin typeface="Arial" charset="0"/>
              </a:rPr>
              <a:t>Оксидација и декарбоксилација изоцитрата</a:t>
            </a:r>
            <a:endParaRPr lang="en-US" sz="3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00213"/>
            <a:ext cx="8820150" cy="5157787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400" dirty="0">
                <a:latin typeface="Arial" charset="0"/>
              </a:rPr>
              <a:t> </a:t>
            </a:r>
            <a:r>
              <a:rPr lang="sr-Cyrl-CS" sz="2800" b="1" u="sng" dirty="0">
                <a:solidFill>
                  <a:srgbClr val="FF0000"/>
                </a:solidFill>
                <a:effectLst/>
                <a:latin typeface="Arial" charset="0"/>
              </a:rPr>
              <a:t>Изоцитрат дехидрогеназа</a:t>
            </a:r>
            <a:r>
              <a:rPr lang="sr-Cyrl-CS" sz="2800" b="1" dirty="0">
                <a:solidFill>
                  <a:srgbClr val="FF0000"/>
                </a:solidFill>
                <a:effectLst/>
                <a:latin typeface="Arial" charset="0"/>
              </a:rPr>
              <a:t> </a:t>
            </a:r>
            <a:r>
              <a:rPr lang="sr-Cyrl-CS" sz="2800" dirty="0">
                <a:latin typeface="Arial" charset="0"/>
              </a:rPr>
              <a:t>катализује </a:t>
            </a:r>
            <a:r>
              <a:rPr lang="sr-Cyrl-CS" sz="2800" dirty="0">
                <a:solidFill>
                  <a:srgbClr val="FFFF00"/>
                </a:solidFill>
                <a:latin typeface="Arial" charset="0"/>
              </a:rPr>
              <a:t>иреверзибилну </a:t>
            </a:r>
            <a:r>
              <a:rPr lang="sr-Cyrl-CS" sz="2800" dirty="0" err="1">
                <a:solidFill>
                  <a:srgbClr val="FFFF00"/>
                </a:solidFill>
                <a:latin typeface="Arial" charset="0"/>
              </a:rPr>
              <a:t>декарбоксилацију</a:t>
            </a:r>
            <a:r>
              <a:rPr lang="sr-Cyrl-CS" sz="280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CS" sz="2800" dirty="0" err="1">
                <a:solidFill>
                  <a:srgbClr val="FFFF00"/>
                </a:solidFill>
                <a:latin typeface="Arial" charset="0"/>
              </a:rPr>
              <a:t>изоцитрата</a:t>
            </a:r>
            <a:r>
              <a:rPr lang="sr-Cyrl-CS" sz="2800" dirty="0">
                <a:solidFill>
                  <a:srgbClr val="FFFF00"/>
                </a:solidFill>
                <a:latin typeface="Arial" charset="0"/>
              </a:rPr>
              <a:t> у </a:t>
            </a:r>
            <a:r>
              <a:rPr lang="el-GR" sz="2800" b="1" dirty="0">
                <a:solidFill>
                  <a:srgbClr val="FFFF00"/>
                </a:solidFill>
                <a:latin typeface="Arial" charset="0"/>
                <a:sym typeface="WP Greek Century" pitchFamily="2" charset="2"/>
              </a:rPr>
              <a:t>α</a:t>
            </a:r>
            <a:r>
              <a:rPr lang="sr-Cyrl-CS" sz="2800" b="1" dirty="0">
                <a:solidFill>
                  <a:srgbClr val="FFFF00"/>
                </a:solidFill>
                <a:latin typeface="Arial" charset="0"/>
              </a:rPr>
              <a:t>-</a:t>
            </a:r>
            <a:r>
              <a:rPr lang="sr-Cyrl-CS" sz="2800" b="1" dirty="0" err="1">
                <a:solidFill>
                  <a:srgbClr val="FFFF00"/>
                </a:solidFill>
                <a:latin typeface="Arial" charset="0"/>
              </a:rPr>
              <a:t>кетоглутар</a:t>
            </a:r>
            <a:r>
              <a:rPr lang="sr-Cyrl-RS" sz="2800" b="1" dirty="0">
                <a:solidFill>
                  <a:srgbClr val="FFFF00"/>
                </a:solidFill>
                <a:latin typeface="Arial" charset="0"/>
              </a:rPr>
              <a:t>ат</a:t>
            </a:r>
            <a:r>
              <a:rPr lang="sr-Cyrl-CS" sz="2800" dirty="0">
                <a:latin typeface="Arial" charset="0"/>
              </a:rPr>
              <a:t>, при чему </a:t>
            </a:r>
            <a:r>
              <a:rPr lang="x-none" sz="2800" dirty="0">
                <a:latin typeface="Arial" charset="0"/>
              </a:rPr>
              <a:t>настаје</a:t>
            </a:r>
            <a:r>
              <a:rPr lang="sr-Cyrl-CS" sz="2800" dirty="0">
                <a:latin typeface="Arial" charset="0"/>
              </a:rPr>
              <a:t> </a:t>
            </a:r>
            <a:r>
              <a:rPr lang="sr-Cyrl-CS" sz="2800" dirty="0">
                <a:solidFill>
                  <a:srgbClr val="FFFF00"/>
                </a:solidFill>
                <a:latin typeface="Arial" charset="0"/>
              </a:rPr>
              <a:t>први</a:t>
            </a:r>
            <a:r>
              <a:rPr lang="sr-Cyrl-CS" sz="2800" dirty="0">
                <a:latin typeface="Arial" charset="0"/>
              </a:rPr>
              <a:t> од укупно три </a:t>
            </a:r>
            <a:r>
              <a:rPr lang="sr-Latn-CS" sz="2800" b="1" dirty="0">
                <a:solidFill>
                  <a:srgbClr val="FFFF00"/>
                </a:solidFill>
                <a:latin typeface="Arial" charset="0"/>
              </a:rPr>
              <a:t>NADH</a:t>
            </a:r>
            <a:r>
              <a:rPr lang="en-US" sz="2800" b="1" dirty="0">
                <a:solidFill>
                  <a:srgbClr val="FFFF00"/>
                </a:solidFill>
                <a:latin typeface="Arial" charset="0"/>
              </a:rPr>
              <a:t>+H</a:t>
            </a:r>
            <a:r>
              <a:rPr lang="en-US" sz="2800" baseline="30000" dirty="0">
                <a:solidFill>
                  <a:srgbClr val="FFFF00"/>
                </a:solidFill>
                <a:latin typeface="Arial" charset="0"/>
              </a:rPr>
              <a:t>+</a:t>
            </a:r>
            <a:r>
              <a:rPr lang="sr-Cyrl-CS" sz="2800" dirty="0">
                <a:latin typeface="Arial" charset="0"/>
              </a:rPr>
              <a:t> уз ослобађање </a:t>
            </a:r>
            <a:r>
              <a:rPr lang="sr-Cyrl-CS" sz="2800" b="1" dirty="0">
                <a:solidFill>
                  <a:srgbClr val="FFFF00"/>
                </a:solidFill>
                <a:latin typeface="Arial" charset="0"/>
              </a:rPr>
              <a:t>CO</a:t>
            </a:r>
            <a:r>
              <a:rPr lang="sr-Latn-CS" sz="2800" b="1" baseline="-25000" dirty="0">
                <a:solidFill>
                  <a:srgbClr val="FFFF00"/>
                </a:solidFill>
                <a:latin typeface="Arial" charset="0"/>
              </a:rPr>
              <a:t>2</a:t>
            </a:r>
            <a:endParaRPr lang="x-none" sz="2800" b="1" dirty="0">
              <a:latin typeface="Arial" charset="0"/>
            </a:endParaRPr>
          </a:p>
          <a:p>
            <a:pPr eaLnBrk="1" hangingPunct="1">
              <a:defRPr/>
            </a:pPr>
            <a:endParaRPr lang="sr-Cyrl-RS" sz="2800" dirty="0">
              <a:latin typeface="Arial" charset="0"/>
            </a:endParaRPr>
          </a:p>
          <a:p>
            <a:pPr eaLnBrk="1" hangingPunct="1">
              <a:defRPr/>
            </a:pPr>
            <a:endParaRPr lang="en-US" sz="2800" dirty="0">
              <a:latin typeface="Arial" charset="0"/>
            </a:endParaRPr>
          </a:p>
          <a:p>
            <a:pPr eaLnBrk="1" hangingPunct="1">
              <a:defRPr/>
            </a:pPr>
            <a:r>
              <a:rPr lang="sr-Cyrl-CS" sz="2800" dirty="0">
                <a:latin typeface="Arial" charset="0"/>
              </a:rPr>
              <a:t>Реакција је </a:t>
            </a:r>
            <a:r>
              <a:rPr lang="sr-Cyrl-CS" sz="2800" b="1" u="sng" dirty="0">
                <a:solidFill>
                  <a:srgbClr val="FFFF00"/>
                </a:solidFill>
                <a:latin typeface="Arial" charset="0"/>
              </a:rPr>
              <a:t>RATE-LIMITING</a:t>
            </a:r>
            <a:r>
              <a:rPr lang="sr-Cyrl-CS" sz="2800" dirty="0">
                <a:latin typeface="Arial" charset="0"/>
              </a:rPr>
              <a:t> за цео циклус, а ензим алостеријски активира </a:t>
            </a:r>
            <a:r>
              <a:rPr lang="sr-Latn-CS" sz="2800" b="1" dirty="0">
                <a:solidFill>
                  <a:srgbClr val="00FF00"/>
                </a:solidFill>
                <a:latin typeface="Arial" charset="0"/>
              </a:rPr>
              <a:t>ADP </a:t>
            </a:r>
            <a:r>
              <a:rPr lang="sr-Cyrl-CS" sz="2800" b="1" dirty="0">
                <a:solidFill>
                  <a:srgbClr val="00FF00"/>
                </a:solidFill>
                <a:latin typeface="Arial" charset="0"/>
              </a:rPr>
              <a:t>и  Ca</a:t>
            </a:r>
            <a:r>
              <a:rPr lang="sr-Latn-CS" sz="2800" b="1" baseline="30000" dirty="0">
                <a:solidFill>
                  <a:srgbClr val="00FF00"/>
                </a:solidFill>
                <a:latin typeface="Arial" charset="0"/>
              </a:rPr>
              <a:t>2+</a:t>
            </a:r>
            <a:r>
              <a:rPr lang="sr-Cyrl-CS" sz="2800" dirty="0">
                <a:latin typeface="Arial" charset="0"/>
              </a:rPr>
              <a:t>, </a:t>
            </a:r>
            <a:r>
              <a:rPr lang="sr-Latn-CS" sz="2800" dirty="0">
                <a:latin typeface="Arial" charset="0"/>
              </a:rPr>
              <a:t>а инхибирају је </a:t>
            </a:r>
            <a:r>
              <a:rPr lang="sr-Latn-CS" sz="2800" b="1" dirty="0">
                <a:solidFill>
                  <a:srgbClr val="FF0000"/>
                </a:solidFill>
                <a:latin typeface="Arial" charset="0"/>
              </a:rPr>
              <a:t>A</a:t>
            </a:r>
            <a:r>
              <a:rPr lang="sr-Cyrl-CS" sz="2800" b="1" dirty="0">
                <a:solidFill>
                  <a:srgbClr val="FF0000"/>
                </a:solidFill>
                <a:latin typeface="Arial" charset="0"/>
              </a:rPr>
              <a:t>Т</a:t>
            </a:r>
            <a:r>
              <a:rPr lang="sr-Latn-CS" sz="2800" b="1" dirty="0">
                <a:solidFill>
                  <a:srgbClr val="FF0000"/>
                </a:solidFill>
                <a:latin typeface="Arial" charset="0"/>
              </a:rPr>
              <a:t>P</a:t>
            </a:r>
            <a:r>
              <a:rPr lang="sr-Cyrl-CS" sz="2800" b="1" dirty="0">
                <a:solidFill>
                  <a:srgbClr val="FF0000"/>
                </a:solidFill>
                <a:latin typeface="Arial" charset="0"/>
              </a:rPr>
              <a:t> и </a:t>
            </a:r>
            <a:r>
              <a:rPr lang="sr-Latn-CS" sz="2800" b="1" dirty="0">
                <a:solidFill>
                  <a:srgbClr val="FF0000"/>
                </a:solidFill>
                <a:latin typeface="Arial" charset="0"/>
              </a:rPr>
              <a:t>NADH</a:t>
            </a:r>
            <a:r>
              <a:rPr lang="en-US" sz="2800" b="1" dirty="0">
                <a:solidFill>
                  <a:srgbClr val="FF0000"/>
                </a:solidFill>
                <a:latin typeface="Arial" charset="0"/>
              </a:rPr>
              <a:t>+H</a:t>
            </a:r>
            <a:r>
              <a:rPr lang="en-US" sz="2800" b="1" baseline="30000" dirty="0">
                <a:solidFill>
                  <a:srgbClr val="FF0000"/>
                </a:solidFill>
                <a:latin typeface="Arial" charset="0"/>
              </a:rPr>
              <a:t>+</a:t>
            </a:r>
          </a:p>
          <a:p>
            <a:pPr marL="0" indent="0" eaLnBrk="1" hangingPunct="1">
              <a:buFont typeface="Wingdings" panose="05000000000000000000" pitchFamily="2" charset="2"/>
              <a:buNone/>
              <a:defRPr/>
            </a:pPr>
            <a:endParaRPr lang="en-US" sz="2800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933"/>
    </mc:Choice>
    <mc:Fallback xmlns="">
      <p:transition spd="slow" advTm="69933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15900" y="0"/>
            <a:ext cx="8893175" cy="1143000"/>
          </a:xfrm>
        </p:spPr>
        <p:txBody>
          <a:bodyPr/>
          <a:lstStyle/>
          <a:p>
            <a:pPr marL="838200" indent="-838200" eaLnBrk="1" hangingPunct="1">
              <a:defRPr/>
            </a:pPr>
            <a:r>
              <a:rPr lang="sr-Cyrl-CS" sz="2400" dirty="0">
                <a:solidFill>
                  <a:schemeClr val="tx1"/>
                </a:solidFill>
                <a:latin typeface="Arial" charset="0"/>
              </a:rPr>
              <a:t>4.</a:t>
            </a:r>
            <a:r>
              <a:rPr lang="sr-Latn-CS" sz="240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sr-Cyrl-CS" sz="2800" b="0" dirty="0">
                <a:solidFill>
                  <a:schemeClr val="tx1"/>
                </a:solidFill>
                <a:latin typeface="Arial" charset="0"/>
              </a:rPr>
              <a:t>Оксидативна декарбоксилација </a:t>
            </a:r>
            <a:r>
              <a:rPr lang="el-GR" sz="2800" b="0" dirty="0">
                <a:solidFill>
                  <a:schemeClr val="tx1"/>
                </a:solidFill>
                <a:latin typeface="Arial" charset="0"/>
                <a:sym typeface="WP Greek Century" pitchFamily="2" charset="2"/>
              </a:rPr>
              <a:t>α</a:t>
            </a:r>
            <a:r>
              <a:rPr lang="sr-Cyrl-CS" sz="2800" b="0" dirty="0">
                <a:solidFill>
                  <a:schemeClr val="tx1"/>
                </a:solidFill>
                <a:latin typeface="Arial" charset="0"/>
              </a:rPr>
              <a:t>-кетоглутарата</a:t>
            </a:r>
            <a:endParaRPr lang="en-US" sz="2800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7" y="3312160"/>
            <a:ext cx="8785225" cy="3429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sr-Cyrl-CS" sz="2200" dirty="0">
                <a:latin typeface="Arial" charset="0"/>
              </a:rPr>
              <a:t>Ензимски комплекс  </a:t>
            </a:r>
            <a:r>
              <a:rPr lang="el-GR" sz="2200" b="1" u="sng" dirty="0">
                <a:solidFill>
                  <a:srgbClr val="FFFF00"/>
                </a:solidFill>
                <a:latin typeface="Arial" charset="0"/>
                <a:sym typeface="WP Greek Century" pitchFamily="2" charset="2"/>
              </a:rPr>
              <a:t>α</a:t>
            </a:r>
            <a:r>
              <a:rPr lang="sr-Cyrl-CS" sz="2200" b="1" u="sng" dirty="0">
                <a:solidFill>
                  <a:srgbClr val="FFFF00"/>
                </a:solidFill>
                <a:latin typeface="Arial" charset="0"/>
              </a:rPr>
              <a:t>-кетоглутарат дехидрогеназа</a:t>
            </a:r>
            <a:r>
              <a:rPr lang="sr-Cyrl-CS" sz="2200" dirty="0">
                <a:latin typeface="Arial" charset="0"/>
              </a:rPr>
              <a:t> катализује превођење </a:t>
            </a:r>
            <a:r>
              <a:rPr lang="el-GR" sz="2200" dirty="0">
                <a:solidFill>
                  <a:srgbClr val="FFFF00"/>
                </a:solidFill>
                <a:latin typeface="Arial" charset="0"/>
                <a:sym typeface="WP Greek Century" pitchFamily="2" charset="2"/>
              </a:rPr>
              <a:t>α</a:t>
            </a:r>
            <a:r>
              <a:rPr lang="sr-Cyrl-CS" sz="2200" dirty="0">
                <a:solidFill>
                  <a:srgbClr val="FFFF00"/>
                </a:solidFill>
                <a:latin typeface="Arial" charset="0"/>
              </a:rPr>
              <a:t>-кетоглутарата</a:t>
            </a:r>
            <a:r>
              <a:rPr lang="sr-Cyrl-CS" sz="2200" dirty="0">
                <a:latin typeface="Arial" charset="0"/>
              </a:rPr>
              <a:t> у </a:t>
            </a:r>
            <a:r>
              <a:rPr lang="x-none" sz="2200" dirty="0">
                <a:solidFill>
                  <a:srgbClr val="FFFF00"/>
                </a:solidFill>
                <a:latin typeface="Arial" charset="0"/>
              </a:rPr>
              <a:t>сукцинил-</a:t>
            </a:r>
            <a:r>
              <a:rPr lang="sr-Latn-CS" sz="2200" dirty="0" err="1">
                <a:solidFill>
                  <a:srgbClr val="FFFF00"/>
                </a:solidFill>
                <a:latin typeface="Arial" charset="0"/>
              </a:rPr>
              <a:t>CoA</a:t>
            </a:r>
            <a:r>
              <a:rPr lang="sr-Cyrl-CS" sz="22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CS" sz="2200" dirty="0">
                <a:latin typeface="Arial" charset="0"/>
              </a:rPr>
              <a:t>уз ослобађање </a:t>
            </a:r>
            <a:r>
              <a:rPr lang="sr-Cyrl-CS" sz="2200" dirty="0">
                <a:solidFill>
                  <a:srgbClr val="FFFF00"/>
                </a:solidFill>
                <a:latin typeface="Arial" charset="0"/>
              </a:rPr>
              <a:t>CO</a:t>
            </a:r>
            <a:r>
              <a:rPr lang="sr-Latn-CS" sz="2200" baseline="-25000" dirty="0">
                <a:solidFill>
                  <a:srgbClr val="FFFF00"/>
                </a:solidFill>
                <a:latin typeface="Arial" charset="0"/>
              </a:rPr>
              <a:t>2</a:t>
            </a:r>
            <a:r>
              <a:rPr lang="sr-Latn-CS" sz="2200" dirty="0">
                <a:latin typeface="Arial" charset="0"/>
              </a:rPr>
              <a:t> </a:t>
            </a:r>
            <a:r>
              <a:rPr lang="sr-Cyrl-CS" sz="2200" dirty="0">
                <a:latin typeface="Arial" charset="0"/>
              </a:rPr>
              <a:t>и </a:t>
            </a:r>
            <a:r>
              <a:rPr lang="sr-Latn-CS" sz="2200" dirty="0">
                <a:solidFill>
                  <a:srgbClr val="FFFF00"/>
                </a:solidFill>
                <a:latin typeface="Arial" charset="0"/>
              </a:rPr>
              <a:t>NADH</a:t>
            </a:r>
            <a:r>
              <a:rPr lang="en-US" sz="2200" dirty="0">
                <a:solidFill>
                  <a:srgbClr val="FFFF00"/>
                </a:solidFill>
                <a:latin typeface="Arial" charset="0"/>
              </a:rPr>
              <a:t>+H</a:t>
            </a:r>
            <a:r>
              <a:rPr lang="en-US" sz="2200" baseline="30000" dirty="0">
                <a:solidFill>
                  <a:srgbClr val="FFFF00"/>
                </a:solidFill>
                <a:latin typeface="Arial" charset="0"/>
              </a:rPr>
              <a:t>+</a:t>
            </a:r>
            <a:r>
              <a:rPr lang="sr-Cyrl-CS" sz="2200" dirty="0">
                <a:solidFill>
                  <a:srgbClr val="FFFF00"/>
                </a:solidFill>
                <a:latin typeface="Arial" charset="0"/>
              </a:rPr>
              <a:t> (</a:t>
            </a:r>
            <a:r>
              <a:rPr lang="sr-Latn-CS" sz="2200" dirty="0">
                <a:solidFill>
                  <a:srgbClr val="FFFF00"/>
                </a:solidFill>
                <a:latin typeface="Arial" charset="0"/>
              </a:rPr>
              <a:t>II</a:t>
            </a:r>
            <a:r>
              <a:rPr lang="sr-Cyrl-CS" sz="2200" dirty="0">
                <a:solidFill>
                  <a:srgbClr val="FFFF00"/>
                </a:solidFill>
                <a:latin typeface="Arial" charset="0"/>
              </a:rPr>
              <a:t> редуковани </a:t>
            </a:r>
            <a:r>
              <a:rPr lang="sr-Latn-CS" sz="2200" dirty="0">
                <a:solidFill>
                  <a:srgbClr val="FFFF00"/>
                </a:solidFill>
                <a:latin typeface="Arial" charset="0"/>
              </a:rPr>
              <a:t>NAD</a:t>
            </a:r>
            <a:r>
              <a:rPr lang="sr-Cyrl-CS" sz="2200" dirty="0">
                <a:solidFill>
                  <a:srgbClr val="FFFF00"/>
                </a:solidFill>
                <a:latin typeface="Arial" charset="0"/>
              </a:rPr>
              <a:t> коензим у циклусу)</a:t>
            </a:r>
            <a:endParaRPr lang="sr-Cyrl-CS" sz="22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sz="8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200" dirty="0">
                <a:latin typeface="Arial" charset="0"/>
              </a:rPr>
              <a:t>Ензими алфа кетоглутарат дехидрогеназе су: Е1- алфа кетоглутарат дехидрогеназа, Е2- </a:t>
            </a:r>
            <a:r>
              <a:rPr lang="sr-Cyrl-CS" sz="2200" dirty="0" err="1">
                <a:latin typeface="Arial" charset="0"/>
              </a:rPr>
              <a:t>дихидролипоил</a:t>
            </a:r>
            <a:r>
              <a:rPr lang="sr-Cyrl-CS" sz="2200" dirty="0">
                <a:latin typeface="Arial" charset="0"/>
              </a:rPr>
              <a:t> </a:t>
            </a:r>
            <a:r>
              <a:rPr lang="sr-Cyrl-CS" sz="2200" dirty="0" err="1">
                <a:latin typeface="Arial" charset="0"/>
              </a:rPr>
              <a:t>сукцинил</a:t>
            </a:r>
            <a:r>
              <a:rPr lang="sr-Cyrl-CS" sz="2200" dirty="0">
                <a:latin typeface="Arial" charset="0"/>
              </a:rPr>
              <a:t> трансфераза и Е3- </a:t>
            </a:r>
            <a:r>
              <a:rPr lang="sr-Cyrl-CS" sz="2200" dirty="0" err="1">
                <a:latin typeface="Arial" charset="0"/>
              </a:rPr>
              <a:t>дихидролипоил</a:t>
            </a:r>
            <a:r>
              <a:rPr lang="sr-Cyrl-CS" sz="2200" dirty="0">
                <a:latin typeface="Arial" charset="0"/>
              </a:rPr>
              <a:t> дехидрогеназа и коензими: </a:t>
            </a:r>
            <a:r>
              <a:rPr lang="sr-Cyrl-CS" sz="2200" dirty="0">
                <a:solidFill>
                  <a:srgbClr val="FFFF00"/>
                </a:solidFill>
                <a:latin typeface="Arial" charset="0"/>
              </a:rPr>
              <a:t>TPP, липонска киселина,</a:t>
            </a:r>
            <a:r>
              <a:rPr lang="sr-Latn-CS" sz="220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CS" sz="2200" dirty="0">
                <a:solidFill>
                  <a:srgbClr val="FFFF00"/>
                </a:solidFill>
                <a:latin typeface="Arial" charset="0"/>
              </a:rPr>
              <a:t>коензим А</a:t>
            </a:r>
            <a:r>
              <a:rPr lang="en-US" sz="2200" dirty="0">
                <a:solidFill>
                  <a:srgbClr val="FFFF00"/>
                </a:solidFill>
                <a:latin typeface="Arial" charset="0"/>
              </a:rPr>
              <a:t>,</a:t>
            </a:r>
            <a:r>
              <a:rPr lang="sr-Latn-CS" sz="2200" dirty="0">
                <a:solidFill>
                  <a:srgbClr val="FFFF00"/>
                </a:solidFill>
                <a:latin typeface="Arial" charset="0"/>
              </a:rPr>
              <a:t> FAD</a:t>
            </a:r>
            <a:r>
              <a:rPr lang="sr-Cyrl-CS" sz="2200" dirty="0">
                <a:solidFill>
                  <a:srgbClr val="FFFF00"/>
                </a:solidFill>
                <a:latin typeface="Arial" charset="0"/>
              </a:rPr>
              <a:t>, и </a:t>
            </a:r>
            <a:r>
              <a:rPr lang="en-US" sz="2200" dirty="0">
                <a:solidFill>
                  <a:srgbClr val="FFFF00"/>
                </a:solidFill>
                <a:latin typeface="Arial" charset="0"/>
              </a:rPr>
              <a:t>NAD</a:t>
            </a:r>
            <a:r>
              <a:rPr lang="sr-Cyrl-CS" sz="2200" baseline="30000" dirty="0">
                <a:solidFill>
                  <a:srgbClr val="FFFF00"/>
                </a:solidFill>
                <a:latin typeface="Arial" charset="0"/>
              </a:rPr>
              <a:t>+</a:t>
            </a:r>
            <a:endParaRPr lang="sr-Cyrl-CS" sz="2200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sz="800" dirty="0">
              <a:solidFill>
                <a:srgbClr val="009999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200" u="sng" dirty="0">
                <a:latin typeface="Arial" charset="0"/>
              </a:rPr>
              <a:t>РЕГУЛАЦИЈА</a:t>
            </a:r>
            <a:r>
              <a:rPr lang="sr-Cyrl-CS" sz="2200" dirty="0">
                <a:latin typeface="Arial" charset="0"/>
              </a:rPr>
              <a:t>: Ензимски комплекс  </a:t>
            </a:r>
            <a:r>
              <a:rPr lang="el-GR" sz="2200" dirty="0">
                <a:latin typeface="Arial" charset="0"/>
                <a:sym typeface="WP Greek Century" pitchFamily="2" charset="2"/>
              </a:rPr>
              <a:t>α</a:t>
            </a:r>
            <a:r>
              <a:rPr lang="sr-Cyrl-CS" sz="2200" dirty="0">
                <a:latin typeface="Arial" charset="0"/>
              </a:rPr>
              <a:t>-кетоглутарат дехидрогеназу инхибирају </a:t>
            </a:r>
            <a:r>
              <a:rPr lang="sr-Latn-CS" sz="2200" b="1" dirty="0">
                <a:solidFill>
                  <a:srgbClr val="FF0000"/>
                </a:solidFill>
                <a:latin typeface="Arial" charset="0"/>
              </a:rPr>
              <a:t>A</a:t>
            </a:r>
            <a:r>
              <a:rPr lang="sr-Cyrl-CS" sz="2200" b="1" dirty="0">
                <a:solidFill>
                  <a:srgbClr val="FF0000"/>
                </a:solidFill>
                <a:latin typeface="Arial" charset="0"/>
              </a:rPr>
              <a:t>Т</a:t>
            </a:r>
            <a:r>
              <a:rPr lang="sr-Latn-CS" sz="2200" b="1" dirty="0">
                <a:solidFill>
                  <a:srgbClr val="FF0000"/>
                </a:solidFill>
                <a:latin typeface="Arial" charset="0"/>
              </a:rPr>
              <a:t>P</a:t>
            </a:r>
            <a:r>
              <a:rPr lang="sr-Cyrl-CS" sz="2200" b="1" dirty="0">
                <a:solidFill>
                  <a:srgbClr val="FF0000"/>
                </a:solidFill>
                <a:latin typeface="Arial" charset="0"/>
              </a:rPr>
              <a:t>, GTP, </a:t>
            </a:r>
            <a:r>
              <a:rPr lang="x-none" sz="2200" b="1" dirty="0">
                <a:solidFill>
                  <a:srgbClr val="FF0000"/>
                </a:solidFill>
                <a:latin typeface="Arial" charset="0"/>
              </a:rPr>
              <a:t>сукцинил-</a:t>
            </a:r>
            <a:r>
              <a:rPr lang="sr-Latn-CS" sz="2200" b="1" dirty="0">
                <a:solidFill>
                  <a:srgbClr val="FF0000"/>
                </a:solidFill>
                <a:latin typeface="Arial" charset="0"/>
              </a:rPr>
              <a:t>CoA</a:t>
            </a:r>
            <a:r>
              <a:rPr lang="sr-Cyrl-CS" sz="2200" b="1" dirty="0">
                <a:solidFill>
                  <a:srgbClr val="FF0000"/>
                </a:solidFill>
                <a:latin typeface="Arial" charset="0"/>
              </a:rPr>
              <a:t> и </a:t>
            </a:r>
            <a:r>
              <a:rPr lang="en-US" sz="2200" b="1" dirty="0">
                <a:solidFill>
                  <a:srgbClr val="FF0000"/>
                </a:solidFill>
                <a:latin typeface="Arial" charset="0"/>
              </a:rPr>
              <a:t>NADH+H</a:t>
            </a:r>
            <a:r>
              <a:rPr lang="en-US" sz="2200" b="1" baseline="30000" dirty="0">
                <a:solidFill>
                  <a:srgbClr val="FF0000"/>
                </a:solidFill>
                <a:latin typeface="Arial" charset="0"/>
              </a:rPr>
              <a:t>+</a:t>
            </a:r>
            <a:r>
              <a:rPr lang="sr-Cyrl-CS" sz="22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CS" sz="2200" dirty="0">
                <a:latin typeface="Arial" charset="0"/>
              </a:rPr>
              <a:t>а активирају јони </a:t>
            </a:r>
            <a:r>
              <a:rPr lang="sr-Cyrl-CS" sz="2200" b="1" dirty="0">
                <a:solidFill>
                  <a:srgbClr val="00FF00"/>
                </a:solidFill>
                <a:latin typeface="Arial" charset="0"/>
              </a:rPr>
              <a:t>Ca</a:t>
            </a:r>
            <a:r>
              <a:rPr lang="sr-Latn-CS" sz="2200" b="1" baseline="30000" dirty="0">
                <a:solidFill>
                  <a:srgbClr val="00FF00"/>
                </a:solidFill>
                <a:latin typeface="Arial" charset="0"/>
              </a:rPr>
              <a:t>2+</a:t>
            </a:r>
            <a:endParaRPr lang="en-US" sz="2200" b="1" dirty="0">
              <a:solidFill>
                <a:srgbClr val="00FF00"/>
              </a:solidFill>
              <a:latin typeface="Arial" charset="0"/>
            </a:endParaRPr>
          </a:p>
        </p:txBody>
      </p:sp>
      <p:pic>
        <p:nvPicPr>
          <p:cNvPr id="18436" name="Picture 4" descr="krebs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35150" y="900113"/>
            <a:ext cx="5983288" cy="2376487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395"/>
    </mc:Choice>
    <mc:Fallback xmlns="">
      <p:transition spd="slow" advTm="109395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539750" y="-171450"/>
            <a:ext cx="8229600" cy="1143000"/>
          </a:xfrm>
        </p:spPr>
        <p:txBody>
          <a:bodyPr/>
          <a:lstStyle/>
          <a:p>
            <a:pPr marL="838200" indent="-838200" eaLnBrk="1" hangingPunct="1">
              <a:defRPr/>
            </a:pPr>
            <a:r>
              <a:rPr lang="sr-Cyrl-CS" sz="2800" b="0">
                <a:solidFill>
                  <a:schemeClr val="tx1"/>
                </a:solidFill>
                <a:latin typeface="Arial" charset="0"/>
              </a:rPr>
              <a:t>5.</a:t>
            </a:r>
            <a:r>
              <a:rPr lang="sr-Latn-CS" sz="2800" b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sr-Cyrl-CS" sz="2800" b="0">
                <a:solidFill>
                  <a:schemeClr val="tx1"/>
                </a:solidFill>
                <a:latin typeface="Arial" charset="0"/>
              </a:rPr>
              <a:t>Хидролиза и фосфорилисање</a:t>
            </a:r>
            <a:r>
              <a:rPr lang="sr-Cyrl-CS" sz="4800"/>
              <a:t> </a:t>
            </a:r>
            <a:endParaRPr lang="en-US" sz="4800"/>
          </a:p>
        </p:txBody>
      </p:sp>
      <p:sp>
        <p:nvSpPr>
          <p:cNvPr id="2549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-10160" y="1143000"/>
            <a:ext cx="9036050" cy="2841625"/>
          </a:xfrm>
        </p:spPr>
        <p:txBody>
          <a:bodyPr/>
          <a:lstStyle/>
          <a:p>
            <a:pPr eaLnBrk="1" hangingPunct="1">
              <a:defRPr/>
            </a:pPr>
            <a:r>
              <a:rPr lang="sr-Cyrl-R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Прелаз </a:t>
            </a:r>
            <a:r>
              <a:rPr lang="sr-Cyrl-R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сукцинил-CoA</a:t>
            </a:r>
            <a:r>
              <a:rPr lang="sr-Cyrl-R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у </a:t>
            </a:r>
            <a:r>
              <a:rPr lang="sr-Cyrl-R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сукцинат</a:t>
            </a:r>
            <a:r>
              <a:rPr lang="sr-Cyrl-R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катализује ензим </a:t>
            </a:r>
            <a:r>
              <a:rPr lang="sr-Cyrl-R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сукцинат-тиокиназа</a:t>
            </a:r>
            <a:r>
              <a:rPr lang="sr-Cyrl-R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sr-Cyrl-R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сукцинил-CoA</a:t>
            </a:r>
            <a:r>
              <a:rPr lang="sr-Cyrl-R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sr-Cyrl-RS" sz="24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синтетаза</a:t>
            </a:r>
            <a:r>
              <a:rPr lang="sr-Cyrl-R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eaLnBrk="1" hangingPunct="1">
              <a:defRPr/>
            </a:pPr>
            <a:r>
              <a:rPr lang="sr-Cyrl-CS" sz="2400" dirty="0">
                <a:latin typeface="Arial" charset="0"/>
              </a:rPr>
              <a:t> Реакција је  куплована са</a:t>
            </a:r>
            <a:r>
              <a:rPr lang="sr-Cyrl-CS" sz="2400" dirty="0">
                <a:solidFill>
                  <a:srgbClr val="6600CC"/>
                </a:solidFill>
                <a:latin typeface="Arial" charset="0"/>
              </a:rPr>
              <a:t> </a:t>
            </a:r>
            <a:r>
              <a:rPr lang="sr-Cyrl-CS" sz="2400" b="1" u="sng" dirty="0">
                <a:solidFill>
                  <a:srgbClr val="FFFF00"/>
                </a:solidFill>
                <a:latin typeface="Arial" charset="0"/>
              </a:rPr>
              <a:t>фосфорилацијом G</a:t>
            </a:r>
            <a:r>
              <a:rPr lang="sr-Latn-CS" sz="2400" b="1" u="sng" dirty="0">
                <a:solidFill>
                  <a:srgbClr val="FFFF00"/>
                </a:solidFill>
                <a:latin typeface="Arial" charset="0"/>
              </a:rPr>
              <a:t>D</a:t>
            </a:r>
            <a:r>
              <a:rPr lang="sr-Cyrl-CS" sz="2400" b="1" u="sng" dirty="0">
                <a:solidFill>
                  <a:srgbClr val="FFFF00"/>
                </a:solidFill>
                <a:latin typeface="Arial" charset="0"/>
              </a:rPr>
              <a:t>P у GTP</a:t>
            </a:r>
            <a:r>
              <a:rPr lang="sr-Latn-CS" sz="2400" dirty="0">
                <a:solidFill>
                  <a:srgbClr val="6600CC"/>
                </a:solidFill>
                <a:latin typeface="Arial" charset="0"/>
              </a:rPr>
              <a:t>.</a:t>
            </a:r>
            <a:r>
              <a:rPr lang="sr-Cyrl-CS" sz="2400" dirty="0">
                <a:solidFill>
                  <a:srgbClr val="6600CC"/>
                </a:solidFill>
                <a:latin typeface="Arial" charset="0"/>
              </a:rPr>
              <a:t>  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sr-Cyrl-CS" sz="2400" dirty="0">
                <a:latin typeface="Arial" charset="0"/>
              </a:rPr>
              <a:t>Могућа је интерконверзија GTP у </a:t>
            </a:r>
            <a:r>
              <a:rPr lang="sr-Latn-CS" sz="2400" dirty="0">
                <a:latin typeface="Arial" charset="0"/>
              </a:rPr>
              <a:t>A</a:t>
            </a:r>
            <a:r>
              <a:rPr lang="sr-Cyrl-CS" sz="2400" dirty="0">
                <a:latin typeface="Arial" charset="0"/>
              </a:rPr>
              <a:t>Т</a:t>
            </a:r>
            <a:r>
              <a:rPr lang="sr-Latn-CS" sz="2400" dirty="0">
                <a:latin typeface="Arial" charset="0"/>
              </a:rPr>
              <a:t>P</a:t>
            </a:r>
            <a:r>
              <a:rPr lang="sr-Cyrl-CS" sz="2400" dirty="0">
                <a:latin typeface="Arial" charset="0"/>
              </a:rPr>
              <a:t> дејством ензима нуклеозид дифосфат киназе:   GTP + </a:t>
            </a:r>
            <a:r>
              <a:rPr lang="sr-Latn-CS" sz="2400" dirty="0">
                <a:latin typeface="Arial" charset="0"/>
              </a:rPr>
              <a:t>ADP</a:t>
            </a:r>
            <a:r>
              <a:rPr lang="sr-Cyrl-CS" sz="2400" dirty="0">
                <a:latin typeface="Arial" charset="0"/>
              </a:rPr>
              <a:t> ‹—› G</a:t>
            </a:r>
            <a:r>
              <a:rPr lang="sr-Latn-CS" sz="2400" dirty="0">
                <a:latin typeface="Arial" charset="0"/>
              </a:rPr>
              <a:t>D</a:t>
            </a:r>
            <a:r>
              <a:rPr lang="sr-Cyrl-CS" sz="2400" dirty="0">
                <a:latin typeface="Arial" charset="0"/>
              </a:rPr>
              <a:t>P + </a:t>
            </a:r>
            <a:r>
              <a:rPr lang="sr-Latn-CS" sz="2400" dirty="0">
                <a:latin typeface="Arial" charset="0"/>
              </a:rPr>
              <a:t>A</a:t>
            </a:r>
            <a:r>
              <a:rPr lang="sr-Cyrl-CS" sz="2400" dirty="0">
                <a:latin typeface="Arial" charset="0"/>
              </a:rPr>
              <a:t>T</a:t>
            </a:r>
            <a:r>
              <a:rPr lang="sr-Latn-CS" sz="2400" dirty="0">
                <a:latin typeface="Arial" charset="0"/>
              </a:rPr>
              <a:t>P</a:t>
            </a:r>
            <a:endParaRPr lang="sr-Cyrl-RS" sz="2400" dirty="0">
              <a:latin typeface="Arial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Cyrl-CS" sz="2400" dirty="0">
              <a:latin typeface="Arial" charset="0"/>
            </a:endParaRPr>
          </a:p>
          <a:p>
            <a:pPr eaLnBrk="1" hangingPunct="1">
              <a:defRPr/>
            </a:pPr>
            <a:r>
              <a:rPr lang="sr-Cyrl-CS" sz="2400" dirty="0">
                <a:latin typeface="Arial" charset="0"/>
              </a:rPr>
              <a:t>Ова реакција је пример</a:t>
            </a:r>
            <a:r>
              <a:rPr lang="sr-Cyrl-CS" sz="2400" dirty="0">
                <a:solidFill>
                  <a:srgbClr val="6600CC"/>
                </a:solidFill>
                <a:latin typeface="Arial" charset="0"/>
              </a:rPr>
              <a:t> </a:t>
            </a:r>
            <a:r>
              <a:rPr lang="sr-Cyrl-CS" sz="2400" b="1" u="sng" dirty="0">
                <a:solidFill>
                  <a:srgbClr val="FFFF00"/>
                </a:solidFill>
                <a:latin typeface="Arial" charset="0"/>
              </a:rPr>
              <a:t>фосфорилације на нивоу супстрата</a:t>
            </a:r>
          </a:p>
          <a:p>
            <a:pPr eaLnBrk="1" hangingPunct="1">
              <a:defRPr/>
            </a:pPr>
            <a:endParaRPr lang="sr-Cyrl-CS" sz="2400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575"/>
    </mc:Choice>
    <mc:Fallback xmlns="">
      <p:transition spd="slow" advTm="68575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981075"/>
          </a:xfrm>
        </p:spPr>
        <p:txBody>
          <a:bodyPr/>
          <a:lstStyle/>
          <a:p>
            <a:pPr marL="838200" indent="-838200" eaLnBrk="1" hangingPunct="1">
              <a:defRPr/>
            </a:pPr>
            <a:r>
              <a:rPr lang="sr-Cyrl-CS" sz="3200" b="0" dirty="0">
                <a:solidFill>
                  <a:schemeClr val="tx1"/>
                </a:solidFill>
                <a:latin typeface="Arial" charset="0"/>
              </a:rPr>
              <a:t>6. Оксидација сукцината</a:t>
            </a:r>
            <a:endParaRPr lang="en-US" sz="3200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60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981075"/>
            <a:ext cx="8291512" cy="52578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sr-Cyrl-CS" sz="2800" dirty="0">
                <a:solidFill>
                  <a:srgbClr val="FFFF00"/>
                </a:solidFill>
                <a:latin typeface="Arial" charset="0"/>
              </a:rPr>
              <a:t>С</a:t>
            </a:r>
            <a:r>
              <a:rPr lang="sr-Latn-CS" sz="2800" dirty="0">
                <a:solidFill>
                  <a:srgbClr val="FFFF00"/>
                </a:solidFill>
                <a:latin typeface="Arial" charset="0"/>
              </a:rPr>
              <a:t>укцинат</a:t>
            </a:r>
            <a:r>
              <a:rPr lang="sr-Latn-CS" sz="2800" dirty="0">
                <a:latin typeface="Arial" charset="0"/>
              </a:rPr>
              <a:t> </a:t>
            </a:r>
            <a:r>
              <a:rPr lang="sr-Cyrl-CS" sz="2800" dirty="0">
                <a:latin typeface="Arial" charset="0"/>
              </a:rPr>
              <a:t>се оксидише у </a:t>
            </a:r>
            <a:r>
              <a:rPr lang="sr-Cyrl-CS" sz="2800" dirty="0">
                <a:solidFill>
                  <a:srgbClr val="FFFF00"/>
                </a:solidFill>
                <a:latin typeface="Arial" charset="0"/>
              </a:rPr>
              <a:t>фумарат</a:t>
            </a:r>
            <a:r>
              <a:rPr lang="sr-Cyrl-CS" sz="2800" dirty="0">
                <a:latin typeface="Arial" charset="0"/>
              </a:rPr>
              <a:t> дејством ензима </a:t>
            </a:r>
            <a:r>
              <a:rPr lang="sr-Cyrl-CS" sz="2800" b="1" u="sng" dirty="0">
                <a:solidFill>
                  <a:srgbClr val="FFFF00"/>
                </a:solidFill>
                <a:latin typeface="Arial" charset="0"/>
              </a:rPr>
              <a:t>сукцинат дехидрогеназе</a:t>
            </a:r>
            <a:r>
              <a:rPr lang="sr-Cyrl-CS" sz="2800" dirty="0">
                <a:latin typeface="Arial" charset="0"/>
              </a:rPr>
              <a:t>, при чему настаје </a:t>
            </a:r>
            <a:r>
              <a:rPr lang="sr-Cyrl-CS" sz="2800" dirty="0">
                <a:solidFill>
                  <a:srgbClr val="FFFF00"/>
                </a:solidFill>
                <a:latin typeface="Arial" charset="0"/>
              </a:rPr>
              <a:t>редуковани </a:t>
            </a:r>
            <a:r>
              <a:rPr lang="sr-Latn-CS" sz="2800" dirty="0">
                <a:solidFill>
                  <a:srgbClr val="FFFF00"/>
                </a:solidFill>
                <a:latin typeface="Arial" charset="0"/>
              </a:rPr>
              <a:t>FADH</a:t>
            </a:r>
            <a:r>
              <a:rPr lang="sr-Cyrl-CS" sz="2800" baseline="-25000" dirty="0">
                <a:solidFill>
                  <a:srgbClr val="FFFF00"/>
                </a:solidFill>
                <a:latin typeface="Arial" charset="0"/>
              </a:rPr>
              <a:t>2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sr-Cyrl-RS" sz="2800" b="1" dirty="0">
                <a:solidFill>
                  <a:srgbClr val="FFFF00"/>
                </a:solidFill>
                <a:latin typeface="Arial" charset="0"/>
              </a:rPr>
              <a:t>Ензим </a:t>
            </a:r>
            <a:r>
              <a:rPr lang="sr-Cyrl-RS" sz="2800" b="1" dirty="0" err="1">
                <a:solidFill>
                  <a:srgbClr val="FFFF00"/>
                </a:solidFill>
                <a:latin typeface="Arial" charset="0"/>
              </a:rPr>
              <a:t>сукцинат</a:t>
            </a:r>
            <a:r>
              <a:rPr lang="sr-Cyrl-RS" sz="2800" b="1" dirty="0">
                <a:solidFill>
                  <a:srgbClr val="FFFF00"/>
                </a:solidFill>
                <a:latin typeface="Arial" charset="0"/>
              </a:rPr>
              <a:t>-дехидрогеназа је везан за унутрашњу површину унутрашње митохондријалне мембране. једина реакција у КЦ код које се водоник директно преноси са супстрата на </a:t>
            </a:r>
            <a:r>
              <a:rPr lang="sr-Cyrl-RS" sz="2800" b="1" dirty="0" err="1">
                <a:solidFill>
                  <a:srgbClr val="FFFF00"/>
                </a:solidFill>
                <a:latin typeface="Arial" charset="0"/>
              </a:rPr>
              <a:t>флавопротеин</a:t>
            </a:r>
            <a:r>
              <a:rPr lang="sr-Cyrl-RS" sz="2800" b="1" dirty="0">
                <a:solidFill>
                  <a:srgbClr val="FFFF00"/>
                </a:solidFill>
                <a:latin typeface="Arial" charset="0"/>
              </a:rPr>
              <a:t> (без учешћа </a:t>
            </a:r>
            <a:r>
              <a:rPr lang="en-US" sz="2800" b="1" dirty="0">
                <a:solidFill>
                  <a:srgbClr val="FFFF00"/>
                </a:solidFill>
                <a:latin typeface="Arial" charset="0"/>
              </a:rPr>
              <a:t>NAD+). </a:t>
            </a:r>
            <a:endParaRPr lang="en-US" sz="2800" dirty="0">
              <a:solidFill>
                <a:srgbClr val="FFFF00"/>
              </a:solidFill>
              <a:latin typeface="Arial" charset="0"/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sr-Cyrl-CS" sz="2800" dirty="0" err="1">
                <a:latin typeface="Arial" charset="0"/>
              </a:rPr>
              <a:t>Сукцинат</a:t>
            </a:r>
            <a:r>
              <a:rPr lang="sr-Cyrl-CS" sz="2800" dirty="0">
                <a:latin typeface="Arial" charset="0"/>
              </a:rPr>
              <a:t> дехидрогеназу </a:t>
            </a:r>
            <a:r>
              <a:rPr lang="sr-Cyrl-CS" sz="2800" b="1" dirty="0">
                <a:solidFill>
                  <a:srgbClr val="FF0000"/>
                </a:solidFill>
                <a:latin typeface="Arial" charset="0"/>
              </a:rPr>
              <a:t>блокира/инхибира оксалацетат</a:t>
            </a:r>
          </a:p>
          <a:p>
            <a:pPr marL="609600" indent="-609600"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sz="900" dirty="0">
              <a:latin typeface="Arial" charset="0"/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sr-Latn-CS" sz="2800" dirty="0">
                <a:solidFill>
                  <a:srgbClr val="FFFF00"/>
                </a:solidFill>
                <a:latin typeface="Arial" charset="0"/>
              </a:rPr>
              <a:t>FAD</a:t>
            </a:r>
            <a:r>
              <a:rPr lang="sr-Cyrl-CS" sz="2800" dirty="0">
                <a:solidFill>
                  <a:srgbClr val="FFFF00"/>
                </a:solidFill>
                <a:latin typeface="Arial" charset="0"/>
              </a:rPr>
              <a:t> се редукује у </a:t>
            </a:r>
            <a:r>
              <a:rPr lang="sr-Latn-CS" sz="2800" dirty="0">
                <a:solidFill>
                  <a:srgbClr val="FFFF00"/>
                </a:solidFill>
                <a:latin typeface="Arial" charset="0"/>
              </a:rPr>
              <a:t>FADH</a:t>
            </a:r>
            <a:r>
              <a:rPr lang="sr-Cyrl-CS" sz="2800" baseline="-25000" dirty="0">
                <a:solidFill>
                  <a:srgbClr val="FFFF00"/>
                </a:solidFill>
                <a:latin typeface="Arial" charset="0"/>
              </a:rPr>
              <a:t>2 </a:t>
            </a:r>
            <a:r>
              <a:rPr lang="sr-Cyrl-CS" sz="2800" dirty="0">
                <a:solidFill>
                  <a:srgbClr val="FFFF00"/>
                </a:solidFill>
                <a:latin typeface="Arial" charset="0"/>
              </a:rPr>
              <a:t>и одлази на респираторни ланац</a:t>
            </a:r>
            <a:r>
              <a:rPr lang="sr-Cyrl-CS" sz="2800" dirty="0">
                <a:latin typeface="Comic Sans MS" pitchFamily="66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7800"/>
    </mc:Choice>
    <mc:Fallback xmlns="">
      <p:transition spd="slow" advTm="1478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3200" b="0" dirty="0">
                <a:solidFill>
                  <a:schemeClr val="tx1"/>
                </a:solidFill>
                <a:latin typeface="Arial" charset="0"/>
              </a:rPr>
              <a:t>7.</a:t>
            </a:r>
            <a:r>
              <a:rPr lang="sr-Latn-CS" sz="3200" b="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sr-Cyrl-CS" sz="3200" b="0" dirty="0" err="1">
                <a:solidFill>
                  <a:schemeClr val="tx1"/>
                </a:solidFill>
                <a:latin typeface="Arial" charset="0"/>
              </a:rPr>
              <a:t>Хидратација</a:t>
            </a:r>
            <a:r>
              <a:rPr lang="sr-Cyrl-CS" sz="3200" b="0" dirty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sr-Cyrl-CS" sz="3200" b="0" dirty="0" err="1">
                <a:solidFill>
                  <a:schemeClr val="tx1"/>
                </a:solidFill>
                <a:latin typeface="Arial" charset="0"/>
              </a:rPr>
              <a:t>фумарата</a:t>
            </a:r>
            <a:br>
              <a:rPr lang="sr-Cyrl-CS" sz="3200" b="0" dirty="0">
                <a:solidFill>
                  <a:schemeClr val="tx1"/>
                </a:solidFill>
                <a:latin typeface="Arial" charset="0"/>
              </a:rPr>
            </a:br>
            <a:endParaRPr lang="en-US" sz="3200" b="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723900"/>
            <a:ext cx="8229600" cy="2825750"/>
          </a:xfrm>
        </p:spPr>
        <p:txBody>
          <a:bodyPr/>
          <a:lstStyle/>
          <a:p>
            <a:pPr eaLnBrk="1" hangingPunct="1">
              <a:defRPr/>
            </a:pPr>
            <a:endParaRPr lang="sr-Cyrl-CS" dirty="0">
              <a:latin typeface="Comic Sans MS" pitchFamily="66" charset="0"/>
            </a:endParaRPr>
          </a:p>
          <a:p>
            <a:pPr eaLnBrk="1" hangingPunct="1">
              <a:defRPr/>
            </a:pPr>
            <a:r>
              <a:rPr lang="sr-Cyrl-CS" dirty="0">
                <a:solidFill>
                  <a:srgbClr val="FFFF00"/>
                </a:solidFill>
                <a:latin typeface="Arial" charset="0"/>
              </a:rPr>
              <a:t>Фумарат</a:t>
            </a:r>
            <a:r>
              <a:rPr lang="sr-Cyrl-CS" dirty="0">
                <a:latin typeface="Arial" charset="0"/>
              </a:rPr>
              <a:t> под дејством ензима </a:t>
            </a:r>
            <a:r>
              <a:rPr lang="sr-Cyrl-CS" b="1" dirty="0">
                <a:solidFill>
                  <a:srgbClr val="FFFF00"/>
                </a:solidFill>
                <a:latin typeface="Arial" charset="0"/>
              </a:rPr>
              <a:t>фумараз</a:t>
            </a:r>
            <a:r>
              <a:rPr lang="sr-Latn-CS" b="1" dirty="0">
                <a:solidFill>
                  <a:srgbClr val="FFFF00"/>
                </a:solidFill>
                <a:latin typeface="Arial" charset="0"/>
              </a:rPr>
              <a:t>e</a:t>
            </a:r>
            <a:r>
              <a:rPr lang="sr-Cyrl-CS" dirty="0">
                <a:latin typeface="Arial" charset="0"/>
              </a:rPr>
              <a:t> уз учешће воде даје </a:t>
            </a:r>
            <a:r>
              <a:rPr lang="sr-Cyrl-CS" dirty="0" err="1">
                <a:solidFill>
                  <a:srgbClr val="FFFF00"/>
                </a:solidFill>
                <a:latin typeface="Arial" charset="0"/>
              </a:rPr>
              <a:t>малат</a:t>
            </a:r>
            <a:endParaRPr lang="sr-Cyrl-CS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defRPr/>
            </a:pPr>
            <a:endParaRPr lang="sr-Cyrl-CS" dirty="0">
              <a:solidFill>
                <a:srgbClr val="FFFF00"/>
              </a:solidFill>
              <a:latin typeface="Arial" charset="0"/>
            </a:endParaRPr>
          </a:p>
          <a:p>
            <a:pPr marL="0" indent="0" eaLnBrk="1" hangingPunct="1">
              <a:buNone/>
              <a:defRPr/>
            </a:pPr>
            <a:r>
              <a:rPr lang="sr-Cyrl-CS" dirty="0">
                <a:solidFill>
                  <a:srgbClr val="FFFF00"/>
                </a:solidFill>
                <a:latin typeface="Arial" charset="0"/>
              </a:rPr>
              <a:t>          </a:t>
            </a:r>
            <a:r>
              <a:rPr lang="sr-Cyrl-CS" dirty="0">
                <a:latin typeface="Arial" charset="0"/>
              </a:rPr>
              <a:t>8. Оксидација </a:t>
            </a:r>
            <a:r>
              <a:rPr lang="sr-Cyrl-CS" dirty="0" err="1">
                <a:latin typeface="Arial" charset="0"/>
              </a:rPr>
              <a:t>малата</a:t>
            </a:r>
            <a:endParaRPr lang="sr-Cyrl-CS" dirty="0">
              <a:latin typeface="Arial" charset="0"/>
            </a:endParaRPr>
          </a:p>
          <a:p>
            <a:pPr marL="0" indent="0" eaLnBrk="1" hangingPunct="1">
              <a:buNone/>
              <a:defRPr/>
            </a:pPr>
            <a:endParaRPr lang="sr-Cyrl-CS" dirty="0">
              <a:latin typeface="Arial" charset="0"/>
            </a:endParaRPr>
          </a:p>
          <a:p>
            <a:pPr eaLnBrk="1" hangingPunct="1">
              <a:defRPr/>
            </a:pPr>
            <a:r>
              <a:rPr lang="sr-Cyrl-RS" dirty="0">
                <a:latin typeface="Arial" charset="0"/>
              </a:rPr>
              <a:t>Дејством ензима митохондријалне </a:t>
            </a:r>
            <a:r>
              <a:rPr lang="sr-Cyrl-RS" dirty="0" err="1">
                <a:solidFill>
                  <a:srgbClr val="FFFF00"/>
                </a:solidFill>
                <a:latin typeface="Arial" charset="0"/>
              </a:rPr>
              <a:t>малат</a:t>
            </a:r>
            <a:r>
              <a:rPr lang="sr-Cyrl-RS" dirty="0">
                <a:solidFill>
                  <a:srgbClr val="FFFF00"/>
                </a:solidFill>
                <a:latin typeface="Arial" charset="0"/>
              </a:rPr>
              <a:t>-дехидрогеназе</a:t>
            </a:r>
            <a:r>
              <a:rPr lang="sr-Cyrl-RS" dirty="0">
                <a:latin typeface="Arial" charset="0"/>
              </a:rPr>
              <a:t>, </a:t>
            </a:r>
            <a:r>
              <a:rPr lang="sr-Cyrl-RS" dirty="0" err="1">
                <a:latin typeface="Arial" charset="0"/>
              </a:rPr>
              <a:t>малат</a:t>
            </a:r>
            <a:r>
              <a:rPr lang="sr-Cyrl-RS" dirty="0">
                <a:latin typeface="Arial" charset="0"/>
              </a:rPr>
              <a:t> се </a:t>
            </a:r>
            <a:r>
              <a:rPr lang="sr-Cyrl-RS" dirty="0" err="1">
                <a:latin typeface="Arial" charset="0"/>
              </a:rPr>
              <a:t>оксидује</a:t>
            </a:r>
            <a:r>
              <a:rPr lang="sr-Cyrl-RS" dirty="0">
                <a:latin typeface="Arial" charset="0"/>
              </a:rPr>
              <a:t> у </a:t>
            </a:r>
            <a:r>
              <a:rPr lang="sr-Cyrl-RS" dirty="0" err="1">
                <a:latin typeface="Arial" charset="0"/>
              </a:rPr>
              <a:t>оксалацетат</a:t>
            </a:r>
            <a:r>
              <a:rPr lang="sr-Cyrl-RS" dirty="0">
                <a:latin typeface="Arial" charset="0"/>
              </a:rPr>
              <a:t> при чему долази до редукције </a:t>
            </a:r>
            <a:r>
              <a:rPr lang="en-US" dirty="0">
                <a:latin typeface="Arial" charset="0"/>
              </a:rPr>
              <a:t>NAD+ </a:t>
            </a:r>
            <a:r>
              <a:rPr lang="sr-Cyrl-RS" dirty="0">
                <a:latin typeface="Arial" charset="0"/>
              </a:rPr>
              <a:t>у </a:t>
            </a:r>
            <a:r>
              <a:rPr lang="en-US" dirty="0">
                <a:latin typeface="Arial" charset="0"/>
              </a:rPr>
              <a:t>NAD</a:t>
            </a:r>
            <a:r>
              <a:rPr lang="sr-Cyrl-RS" dirty="0">
                <a:latin typeface="Arial" charset="0"/>
              </a:rPr>
              <a:t>Н+</a:t>
            </a:r>
            <a:r>
              <a:rPr lang="en-US" dirty="0">
                <a:latin typeface="Arial" charset="0"/>
              </a:rPr>
              <a:t>H+ (</a:t>
            </a:r>
            <a:r>
              <a:rPr lang="sr-Cyrl-RS" dirty="0">
                <a:latin typeface="Arial" charset="0"/>
              </a:rPr>
              <a:t>трећи и последњи молекул </a:t>
            </a:r>
            <a:r>
              <a:rPr lang="en-US" dirty="0">
                <a:latin typeface="Arial" charset="0"/>
              </a:rPr>
              <a:t>NAD</a:t>
            </a:r>
            <a:r>
              <a:rPr lang="sr-Cyrl-RS" dirty="0">
                <a:latin typeface="Arial" charset="0"/>
              </a:rPr>
              <a:t>Н+</a:t>
            </a:r>
            <a:r>
              <a:rPr lang="en-US" dirty="0">
                <a:latin typeface="Arial" charset="0"/>
              </a:rPr>
              <a:t>H+).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50"/>
    </mc:Choice>
    <mc:Fallback xmlns="">
      <p:transition spd="slow" advTm="1265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096A12-26F6-B57E-71AA-03F101BBD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ru-RU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Циклус лимунске киселине има двоструку или амфиболичку улогу</a:t>
            </a:r>
          </a:p>
          <a:p>
            <a:r>
              <a:rPr lang="ru-RU" sz="18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Цитра</a:t>
            </a:r>
            <a:r>
              <a:rPr lang="ru-RU" sz="18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за синтезу масних киселина и стероида у цитосолу ћелије.</a:t>
            </a:r>
          </a:p>
          <a:p>
            <a:endParaRPr lang="ru-RU" sz="18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8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Алфа кетоглутарат </a:t>
            </a:r>
            <a:r>
              <a:rPr lang="ru-RU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 може бити претворен у глутамат који може бити инкорпориран у молекуле протеина или за синтезу других амино киселина или нуклеотида. </a:t>
            </a:r>
          </a:p>
          <a:p>
            <a:endParaRPr lang="ru-RU" sz="18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8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Сукцинил-СоА</a:t>
            </a:r>
            <a:r>
              <a:rPr lang="ru-RU" sz="18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може бити кондензован са глицином и овим се иницира биосинтеза порфирина. </a:t>
            </a:r>
          </a:p>
          <a:p>
            <a:r>
              <a:rPr lang="ru-RU" sz="18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Оксалоацетат </a:t>
            </a:r>
            <a:r>
              <a:rPr lang="ru-RU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представља прекурсор угљених хидрата у процесу глуконеогенезе, али такође са аспартатом може бити употребљен у процесу синтезе урее, амино киселина или у синтези пиримидинских нуклеотида.  </a:t>
            </a:r>
          </a:p>
          <a:p>
            <a:endParaRPr lang="ru-RU" sz="1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 крају Кребсовог циклуса од једног молекула ацетил-СоА (од глукозе добијамо укупно 2 молекула ацетил-СоА) настају укупно 3 молекула NADH++H+, један молекул FADH2, један молекул GTP (ATP) и долази до регенерације оксалацетата који може да ступи у следећи циклус са новим молекулом ацетил-СоА.</a:t>
            </a:r>
            <a:endParaRPr lang="en-US" sz="1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7358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1255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sr-Cyrl-CS" sz="2400">
                <a:solidFill>
                  <a:schemeClr val="tx1"/>
                </a:solidFill>
                <a:latin typeface="Arial" charset="0"/>
              </a:rPr>
              <a:t>РЕГУЛАЦИЈА ЦИКЛУСА ТРИКАРБОКСИЛНИХ КИСЕЛИНА</a:t>
            </a:r>
            <a:br>
              <a:rPr lang="sr-Cyrl-CS" sz="2400">
                <a:latin typeface="Arial" charset="0"/>
              </a:rPr>
            </a:br>
            <a:br>
              <a:rPr lang="sr-Cyrl-CS" sz="2000">
                <a:latin typeface="Arial" charset="0"/>
              </a:rPr>
            </a:br>
            <a:r>
              <a:rPr lang="sr-Cyrl-CS" sz="2000">
                <a:latin typeface="Arial" charset="0"/>
              </a:rPr>
              <a:t>       </a:t>
            </a:r>
            <a:r>
              <a:rPr lang="sr-Cyrl-CS" sz="2000" b="0">
                <a:latin typeface="Arial" charset="0"/>
              </a:rPr>
              <a:t>1. </a:t>
            </a:r>
            <a:r>
              <a:rPr lang="sr-Cyrl-CS" sz="2000" b="0" u="sng">
                <a:latin typeface="Arial" charset="0"/>
              </a:rPr>
              <a:t>Регулација активацијом и инхибицијом ензимске активности</a:t>
            </a:r>
            <a:br>
              <a:rPr lang="en-US" sz="2400" b="0">
                <a:latin typeface="Arial" charset="0"/>
              </a:rPr>
            </a:br>
            <a:endParaRPr lang="en-US" sz="2400" b="0">
              <a:latin typeface="Arial" charset="0"/>
            </a:endParaRP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2332038"/>
            <a:ext cx="8229600" cy="4525962"/>
          </a:xfrm>
        </p:spPr>
        <p:txBody>
          <a:bodyPr/>
          <a:lstStyle/>
          <a:p>
            <a:pPr marL="609600" indent="-609600" eaLnBrk="1" hangingPunct="1">
              <a:defRPr/>
            </a:pPr>
            <a:endParaRPr lang="en-US" sz="2400" dirty="0">
              <a:latin typeface="Comic Sans MS" pitchFamily="66" charset="0"/>
            </a:endParaRPr>
          </a:p>
          <a:p>
            <a:pPr marL="609600" indent="-609600" eaLnBrk="1" hangingPunct="1">
              <a:defRPr/>
            </a:pPr>
            <a:r>
              <a:rPr lang="sr-Cyrl-CS" sz="2400" dirty="0">
                <a:latin typeface="Arial" charset="0"/>
              </a:rPr>
              <a:t>Циклус трикарбоксилних киселина је контролисан активношћу </a:t>
            </a:r>
            <a:r>
              <a:rPr lang="x-none" sz="2400">
                <a:latin typeface="Arial" charset="0"/>
              </a:rPr>
              <a:t>три </a:t>
            </a:r>
            <a:r>
              <a:rPr lang="sr-Cyrl-CS" sz="2400" dirty="0">
                <a:latin typeface="Arial" charset="0"/>
              </a:rPr>
              <a:t>регулаторн</a:t>
            </a:r>
            <a:r>
              <a:rPr lang="x-none" sz="2400">
                <a:latin typeface="Arial" charset="0"/>
              </a:rPr>
              <a:t>а </a:t>
            </a:r>
            <a:r>
              <a:rPr lang="sr-Cyrl-CS" sz="2400" dirty="0">
                <a:latin typeface="Arial" charset="0"/>
              </a:rPr>
              <a:t>ензима:</a:t>
            </a:r>
            <a:endParaRPr lang="x-none" sz="2400">
              <a:latin typeface="Arial" charset="0"/>
            </a:endParaRPr>
          </a:p>
          <a:p>
            <a:pPr marL="609600" indent="-609600" eaLnBrk="1" hangingPunct="1">
              <a:defRPr/>
            </a:pPr>
            <a:endParaRPr lang="en-US" sz="2400" dirty="0">
              <a:latin typeface="Arial" charset="0"/>
            </a:endParaRPr>
          </a:p>
          <a:p>
            <a:pPr marL="609600" indent="-609600" eaLnBrk="1" hangingPunct="1">
              <a:defRPr/>
            </a:pPr>
            <a:r>
              <a:rPr lang="sr-Cyrl-CS" sz="2400" b="1" dirty="0">
                <a:solidFill>
                  <a:srgbClr val="FFFF00"/>
                </a:solidFill>
                <a:latin typeface="Arial" charset="0"/>
              </a:rPr>
              <a:t>цитрат-синтазе</a:t>
            </a:r>
            <a:endParaRPr lang="en-US" sz="2400" b="1" dirty="0">
              <a:solidFill>
                <a:srgbClr val="FFFF00"/>
              </a:solidFill>
              <a:latin typeface="Arial" charset="0"/>
            </a:endParaRPr>
          </a:p>
          <a:p>
            <a:pPr marL="609600" indent="-609600" eaLnBrk="1" hangingPunct="1">
              <a:defRPr/>
            </a:pPr>
            <a:r>
              <a:rPr lang="sr-Cyrl-CS" sz="2400" b="1" u="sng" dirty="0">
                <a:solidFill>
                  <a:srgbClr val="FFFF00"/>
                </a:solidFill>
                <a:latin typeface="Arial" charset="0"/>
              </a:rPr>
              <a:t>изоцитрат-дехидрогеназе</a:t>
            </a:r>
            <a:r>
              <a:rPr lang="sr-Cyrl-CS" sz="2400" b="1" dirty="0">
                <a:solidFill>
                  <a:srgbClr val="FFFF00"/>
                </a:solidFill>
                <a:latin typeface="Arial" charset="0"/>
              </a:rPr>
              <a:t> – кључни регулаторни </a:t>
            </a:r>
            <a:endParaRPr lang="en-US" sz="2400" b="1" dirty="0">
              <a:solidFill>
                <a:srgbClr val="FFFF00"/>
              </a:solidFill>
              <a:latin typeface="Arial" charset="0"/>
            </a:endParaRPr>
          </a:p>
          <a:p>
            <a:pPr marL="609600" indent="-609600" eaLnBrk="1" hangingPunct="1">
              <a:defRPr/>
            </a:pPr>
            <a:r>
              <a:rPr lang="el-GR" sz="2400" b="1" dirty="0">
                <a:solidFill>
                  <a:srgbClr val="FFFF00"/>
                </a:solidFill>
                <a:latin typeface="Arial" charset="0"/>
                <a:sym typeface="WP Greek Century" pitchFamily="2" charset="2"/>
              </a:rPr>
              <a:t>α</a:t>
            </a:r>
            <a:r>
              <a:rPr lang="en-US" sz="2400" b="1" dirty="0">
                <a:solidFill>
                  <a:srgbClr val="FFFF00"/>
                </a:solidFill>
                <a:latin typeface="Arial" charset="0"/>
                <a:sym typeface="WP Greek Century" pitchFamily="2" charset="2"/>
              </a:rPr>
              <a:t> </a:t>
            </a:r>
            <a:r>
              <a:rPr lang="sr-Cyrl-CS" sz="2400" b="1" dirty="0">
                <a:solidFill>
                  <a:srgbClr val="FFFF00"/>
                </a:solidFill>
                <a:latin typeface="Arial" charset="0"/>
              </a:rPr>
              <a:t>- кетоглутарат дехидрогеназе</a:t>
            </a: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sr-Cyrl-CS" b="1" dirty="0">
                <a:solidFill>
                  <a:srgbClr val="FFFF00"/>
                </a:solidFill>
              </a:rPr>
              <a:t> 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8916"/>
    </mc:Choice>
    <mc:Fallback xmlns="">
      <p:transition spd="slow" advTm="188916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1001"/>
            <a:ext cx="9144000" cy="64897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rgbClr val="FFFF00"/>
                </a:solidFill>
                <a:latin typeface="Arial" charset="0"/>
              </a:rPr>
              <a:t>зависи од концентрације молекула NAD+ који зависи од расположивости молекула ADP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2400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>
                <a:solidFill>
                  <a:srgbClr val="FFFF00"/>
                </a:solidFill>
                <a:latin typeface="Arial" charset="0"/>
              </a:rPr>
              <a:t>ЦИТРАТ-СИНТАЗА</a:t>
            </a:r>
            <a:r>
              <a:rPr lang="sr-Cyrl-CS" sz="2400" dirty="0">
                <a:latin typeface="Arial" charset="0"/>
              </a:rPr>
              <a:t>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sr-Cyrl-CS" sz="2000" b="1" dirty="0">
                <a:latin typeface="Arial" charset="0"/>
              </a:rPr>
              <a:t>Примарно регулисан конц. супстрата и производа реакције: </a:t>
            </a:r>
            <a:r>
              <a:rPr lang="sr-Cyrl-CS" sz="2000" b="1" dirty="0">
                <a:solidFill>
                  <a:srgbClr val="FF0000"/>
                </a:solidFill>
                <a:latin typeface="Arial" charset="0"/>
              </a:rPr>
              <a:t>цитрат</a:t>
            </a:r>
            <a:r>
              <a:rPr lang="sr-Cyrl-CS" sz="2000" b="1" dirty="0">
                <a:latin typeface="Arial" charset="0"/>
              </a:rPr>
              <a:t> </a:t>
            </a:r>
            <a:r>
              <a:rPr lang="sr-Cyrl-CS" sz="2000" dirty="0">
                <a:latin typeface="Arial" charset="0"/>
              </a:rPr>
              <a:t>конкурише оксалацетату и </a:t>
            </a:r>
            <a:r>
              <a:rPr lang="sr-Cyrl-CS" sz="2000" b="1" dirty="0">
                <a:solidFill>
                  <a:srgbClr val="FF0000"/>
                </a:solidFill>
                <a:latin typeface="Arial" charset="0"/>
              </a:rPr>
              <a:t>инхибира енз. активност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sr-Cyrl-CS" sz="2000" dirty="0">
                <a:solidFill>
                  <a:srgbClr val="00FF00"/>
                </a:solidFill>
                <a:latin typeface="Arial" charset="0"/>
              </a:rPr>
              <a:t>активатори</a:t>
            </a:r>
            <a:r>
              <a:rPr lang="sr-Cyrl-CS" sz="2000" dirty="0">
                <a:latin typeface="Arial" charset="0"/>
              </a:rPr>
              <a:t> су:  Ca</a:t>
            </a:r>
            <a:r>
              <a:rPr lang="sr-Latn-CS" sz="2000" baseline="30000" dirty="0">
                <a:latin typeface="Arial" charset="0"/>
              </a:rPr>
              <a:t>2+</a:t>
            </a:r>
            <a:r>
              <a:rPr lang="sr-Latn-CS" sz="2000" dirty="0">
                <a:latin typeface="Arial" charset="0"/>
              </a:rPr>
              <a:t> </a:t>
            </a:r>
            <a:r>
              <a:rPr lang="sr-Cyrl-CS" sz="2000" dirty="0">
                <a:latin typeface="Arial" charset="0"/>
              </a:rPr>
              <a:t> и </a:t>
            </a:r>
            <a:r>
              <a:rPr lang="sr-Latn-CS" sz="2000" dirty="0">
                <a:latin typeface="Arial" charset="0"/>
              </a:rPr>
              <a:t> ADP</a:t>
            </a:r>
            <a:r>
              <a:rPr lang="sr-Cyrl-CS" sz="2000" dirty="0">
                <a:latin typeface="Arial" charset="0"/>
              </a:rPr>
              <a:t>,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sr-Cyrl-CS" sz="2000" dirty="0">
                <a:solidFill>
                  <a:srgbClr val="FF0000"/>
                </a:solidFill>
                <a:latin typeface="Arial" charset="0"/>
              </a:rPr>
              <a:t>инхибитори</a:t>
            </a:r>
            <a:r>
              <a:rPr lang="sr-Cyrl-CS" sz="2000" dirty="0">
                <a:latin typeface="Arial" charset="0"/>
              </a:rPr>
              <a:t> су: </a:t>
            </a:r>
            <a:r>
              <a:rPr lang="sr-Latn-CS" sz="2000" dirty="0">
                <a:latin typeface="Arial" charset="0"/>
              </a:rPr>
              <a:t>A</a:t>
            </a:r>
            <a:r>
              <a:rPr lang="sr-Cyrl-CS" sz="2000" dirty="0">
                <a:latin typeface="Arial" charset="0"/>
              </a:rPr>
              <a:t>Т</a:t>
            </a:r>
            <a:r>
              <a:rPr lang="sr-Latn-CS" sz="2000" dirty="0">
                <a:latin typeface="Arial" charset="0"/>
              </a:rPr>
              <a:t>P</a:t>
            </a:r>
            <a:r>
              <a:rPr lang="sr-Cyrl-CS" sz="2000" dirty="0">
                <a:latin typeface="Arial" charset="0"/>
              </a:rPr>
              <a:t>, </a:t>
            </a:r>
            <a:r>
              <a:rPr lang="sr-Latn-CS" sz="2000" dirty="0">
                <a:latin typeface="Arial" charset="0"/>
              </a:rPr>
              <a:t>NADH</a:t>
            </a:r>
            <a:r>
              <a:rPr lang="en-US" sz="2000" dirty="0">
                <a:latin typeface="Arial" charset="0"/>
              </a:rPr>
              <a:t>+H</a:t>
            </a:r>
            <a:r>
              <a:rPr lang="en-US" sz="2000" baseline="30000" dirty="0">
                <a:latin typeface="Arial" charset="0"/>
              </a:rPr>
              <a:t>+</a:t>
            </a:r>
            <a:r>
              <a:rPr lang="sr-Cyrl-CS" sz="2000" dirty="0">
                <a:latin typeface="Arial" charset="0"/>
              </a:rPr>
              <a:t>, </a:t>
            </a:r>
            <a:r>
              <a:rPr lang="x-none" sz="2000" dirty="0">
                <a:latin typeface="Arial" charset="0"/>
              </a:rPr>
              <a:t>сукцинил</a:t>
            </a:r>
            <a:r>
              <a:rPr lang="sr-Cyrl-CS" sz="2000" dirty="0">
                <a:latin typeface="Arial" charset="0"/>
              </a:rPr>
              <a:t>-</a:t>
            </a:r>
            <a:r>
              <a:rPr lang="sr-Latn-CS" sz="2000" dirty="0">
                <a:latin typeface="Arial" charset="0"/>
              </a:rPr>
              <a:t>CoA</a:t>
            </a:r>
            <a:endParaRPr lang="sr-Cyrl-CS" sz="20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sr-Latn-CS" sz="2400" dirty="0">
              <a:solidFill>
                <a:srgbClr val="33CC33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400" dirty="0">
                <a:solidFill>
                  <a:srgbClr val="FFFF00"/>
                </a:solidFill>
                <a:latin typeface="Arial" charset="0"/>
              </a:rPr>
              <a:t>ИЗОЦИТРАТ-ДЕХИДРОГЕНАЗА</a:t>
            </a:r>
            <a:r>
              <a:rPr lang="sr-Cyrl-CS" sz="2400" dirty="0">
                <a:latin typeface="Arial" charset="0"/>
              </a:rPr>
              <a:t> - реакција је </a:t>
            </a:r>
            <a:r>
              <a:rPr lang="sr-Cyrl-CS" sz="2400" b="1" u="sng" dirty="0">
                <a:latin typeface="Arial" charset="0"/>
              </a:rPr>
              <a:t>RATE-LIMITING, кључна регулаторна р-ја</a:t>
            </a:r>
            <a:endParaRPr lang="sr-Cyrl-CS" sz="2400" dirty="0">
              <a:solidFill>
                <a:srgbClr val="FFFF00"/>
              </a:solidFill>
              <a:latin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sr-Cyrl-CS" sz="2000" dirty="0">
                <a:latin typeface="Arial" charset="0"/>
              </a:rPr>
              <a:t>алостеријски је </a:t>
            </a:r>
            <a:r>
              <a:rPr lang="sr-Cyrl-CS" sz="2000" dirty="0">
                <a:solidFill>
                  <a:srgbClr val="00FF00"/>
                </a:solidFill>
                <a:latin typeface="Arial" charset="0"/>
              </a:rPr>
              <a:t>активира</a:t>
            </a:r>
            <a:r>
              <a:rPr lang="sr-Cyrl-CS" sz="2000" dirty="0">
                <a:latin typeface="Arial" charset="0"/>
              </a:rPr>
              <a:t> </a:t>
            </a:r>
            <a:r>
              <a:rPr lang="sr-Latn-CS" sz="2000" dirty="0">
                <a:solidFill>
                  <a:srgbClr val="00FF00"/>
                </a:solidFill>
                <a:latin typeface="Arial" charset="0"/>
              </a:rPr>
              <a:t>ADP</a:t>
            </a:r>
            <a:r>
              <a:rPr lang="sr-Latn-CS" sz="2000" dirty="0">
                <a:latin typeface="Arial" charset="0"/>
              </a:rPr>
              <a:t> </a:t>
            </a:r>
            <a:r>
              <a:rPr lang="sr-Cyrl-CS" sz="2000" dirty="0">
                <a:latin typeface="Arial" charset="0"/>
              </a:rPr>
              <a:t>и  Ca</a:t>
            </a:r>
            <a:r>
              <a:rPr lang="sr-Latn-CS" sz="2000" baseline="30000" dirty="0">
                <a:latin typeface="Arial" charset="0"/>
              </a:rPr>
              <a:t>2+</a:t>
            </a:r>
            <a:endParaRPr lang="sr-Cyrl-CS" sz="2000" dirty="0">
              <a:latin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sr-Latn-CS" sz="2000" dirty="0">
                <a:latin typeface="Arial" charset="0"/>
              </a:rPr>
              <a:t>а </a:t>
            </a:r>
            <a:r>
              <a:rPr lang="sr-Latn-CS" sz="2000" dirty="0">
                <a:solidFill>
                  <a:srgbClr val="FF0000"/>
                </a:solidFill>
                <a:latin typeface="Arial" charset="0"/>
              </a:rPr>
              <a:t>инхибирају</a:t>
            </a:r>
            <a:r>
              <a:rPr lang="sr-Latn-CS" sz="2000" dirty="0">
                <a:latin typeface="Arial" charset="0"/>
              </a:rPr>
              <a:t> је A</a:t>
            </a:r>
            <a:r>
              <a:rPr lang="sr-Cyrl-CS" sz="2000" dirty="0">
                <a:latin typeface="Arial" charset="0"/>
              </a:rPr>
              <a:t>Т</a:t>
            </a:r>
            <a:r>
              <a:rPr lang="sr-Latn-CS" sz="2000" dirty="0">
                <a:latin typeface="Arial" charset="0"/>
              </a:rPr>
              <a:t>P</a:t>
            </a:r>
            <a:r>
              <a:rPr lang="sr-Cyrl-CS" sz="2000" dirty="0">
                <a:latin typeface="Arial" charset="0"/>
              </a:rPr>
              <a:t> и </a:t>
            </a:r>
            <a:r>
              <a:rPr lang="sr-Latn-CS" sz="2000" dirty="0">
                <a:solidFill>
                  <a:srgbClr val="FF0000"/>
                </a:solidFill>
                <a:latin typeface="Arial" charset="0"/>
              </a:rPr>
              <a:t>NADH</a:t>
            </a:r>
            <a:r>
              <a:rPr lang="en-US" sz="2000" dirty="0">
                <a:solidFill>
                  <a:srgbClr val="FF0000"/>
                </a:solidFill>
                <a:latin typeface="Arial" charset="0"/>
              </a:rPr>
              <a:t>+H</a:t>
            </a:r>
            <a:r>
              <a:rPr lang="en-US" sz="2000" baseline="30000" dirty="0">
                <a:solidFill>
                  <a:srgbClr val="FF0000"/>
                </a:solidFill>
                <a:latin typeface="Arial" charset="0"/>
              </a:rPr>
              <a:t>+</a:t>
            </a:r>
            <a:endParaRPr lang="sr-Cyrl-CS" sz="2000" baseline="30000" dirty="0">
              <a:solidFill>
                <a:srgbClr val="FF0000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sr-Cyrl-CS" sz="2400" dirty="0">
              <a:latin typeface="Arial" charset="0"/>
              <a:sym typeface="WP Greek Century" pitchFamily="2" charset="2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l-GR" sz="2400" dirty="0">
                <a:solidFill>
                  <a:srgbClr val="FFFF00"/>
                </a:solidFill>
                <a:latin typeface="Arial" charset="0"/>
                <a:sym typeface="WP Greek Century" pitchFamily="2" charset="2"/>
              </a:rPr>
              <a:t>α</a:t>
            </a:r>
            <a:r>
              <a:rPr lang="sr-Cyrl-CS" sz="2400" dirty="0">
                <a:solidFill>
                  <a:srgbClr val="FFFF00"/>
                </a:solidFill>
                <a:latin typeface="Arial" charset="0"/>
              </a:rPr>
              <a:t>- КЕТОГЛУТАРАТ ДЕХИДРОГЕНАЗА</a:t>
            </a:r>
            <a:r>
              <a:rPr lang="sr-Cyrl-CS" sz="2400" dirty="0">
                <a:solidFill>
                  <a:srgbClr val="FF0000"/>
                </a:solidFill>
                <a:latin typeface="Arial" charset="0"/>
              </a:rPr>
              <a:t>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sr-Cyrl-CS" sz="2000" dirty="0">
                <a:latin typeface="Arial" charset="0"/>
              </a:rPr>
              <a:t>ензимски комплекс  </a:t>
            </a:r>
            <a:r>
              <a:rPr lang="el-GR" sz="2000" dirty="0">
                <a:latin typeface="Arial" charset="0"/>
                <a:sym typeface="WP Greek Century" pitchFamily="2" charset="2"/>
              </a:rPr>
              <a:t>α</a:t>
            </a:r>
            <a:r>
              <a:rPr lang="sr-Cyrl-CS" sz="2000" dirty="0">
                <a:latin typeface="Arial" charset="0"/>
              </a:rPr>
              <a:t>- кетоглутарат дехидрогеназу </a:t>
            </a:r>
            <a:r>
              <a:rPr lang="sr-Cyrl-CS" sz="2000" dirty="0">
                <a:solidFill>
                  <a:srgbClr val="FF0000"/>
                </a:solidFill>
                <a:latin typeface="Arial" charset="0"/>
              </a:rPr>
              <a:t>инхибирају</a:t>
            </a:r>
            <a:r>
              <a:rPr lang="sr-Cyrl-CS" sz="2000" dirty="0">
                <a:latin typeface="Arial" charset="0"/>
              </a:rPr>
              <a:t> </a:t>
            </a:r>
            <a:r>
              <a:rPr lang="sr-Latn-CS" sz="2000" dirty="0">
                <a:latin typeface="Arial" charset="0"/>
              </a:rPr>
              <a:t>A</a:t>
            </a:r>
            <a:r>
              <a:rPr lang="sr-Cyrl-CS" sz="2000" dirty="0">
                <a:latin typeface="Arial" charset="0"/>
              </a:rPr>
              <a:t>Т</a:t>
            </a:r>
            <a:r>
              <a:rPr lang="sr-Latn-CS" sz="2000" dirty="0">
                <a:latin typeface="Arial" charset="0"/>
              </a:rPr>
              <a:t>P</a:t>
            </a:r>
            <a:r>
              <a:rPr lang="sr-Cyrl-CS" sz="2000" dirty="0">
                <a:latin typeface="Arial" charset="0"/>
              </a:rPr>
              <a:t>, </a:t>
            </a:r>
            <a:r>
              <a:rPr lang="sr-Cyrl-CS" sz="2000" dirty="0">
                <a:solidFill>
                  <a:srgbClr val="FF0000"/>
                </a:solidFill>
                <a:latin typeface="Arial" charset="0"/>
              </a:rPr>
              <a:t>GTP</a:t>
            </a:r>
            <a:r>
              <a:rPr lang="sr-Cyrl-CS" sz="2000" dirty="0">
                <a:latin typeface="Arial" charset="0"/>
              </a:rPr>
              <a:t>, </a:t>
            </a:r>
            <a:r>
              <a:rPr lang="x-none" sz="2000" dirty="0">
                <a:solidFill>
                  <a:srgbClr val="FF0000"/>
                </a:solidFill>
                <a:latin typeface="Arial" charset="0"/>
              </a:rPr>
              <a:t>сукцинил</a:t>
            </a:r>
            <a:r>
              <a:rPr lang="sr-Cyrl-CS" sz="2000" dirty="0">
                <a:solidFill>
                  <a:srgbClr val="FF0000"/>
                </a:solidFill>
                <a:latin typeface="Arial" charset="0"/>
              </a:rPr>
              <a:t>-</a:t>
            </a:r>
            <a:r>
              <a:rPr lang="sr-Latn-CS" sz="2000" dirty="0">
                <a:solidFill>
                  <a:srgbClr val="FF0000"/>
                </a:solidFill>
                <a:latin typeface="Arial" charset="0"/>
              </a:rPr>
              <a:t>CoA</a:t>
            </a:r>
            <a:r>
              <a:rPr lang="sr-Cyrl-CS" sz="2000" dirty="0">
                <a:solidFill>
                  <a:srgbClr val="FF0000"/>
                </a:solidFill>
                <a:latin typeface="Arial" charset="0"/>
              </a:rPr>
              <a:t> и </a:t>
            </a:r>
            <a:r>
              <a:rPr lang="sr-Latn-CS" sz="2000" dirty="0">
                <a:solidFill>
                  <a:srgbClr val="FF0000"/>
                </a:solidFill>
                <a:latin typeface="Arial" charset="0"/>
              </a:rPr>
              <a:t>NADH</a:t>
            </a:r>
            <a:r>
              <a:rPr lang="en-US" sz="2000" dirty="0">
                <a:solidFill>
                  <a:srgbClr val="FF0000"/>
                </a:solidFill>
                <a:latin typeface="Arial" charset="0"/>
              </a:rPr>
              <a:t>+H</a:t>
            </a:r>
            <a:r>
              <a:rPr lang="en-US" sz="2000" baseline="30000" dirty="0">
                <a:solidFill>
                  <a:srgbClr val="FF0000"/>
                </a:solidFill>
                <a:latin typeface="Arial" charset="0"/>
              </a:rPr>
              <a:t>+</a:t>
            </a:r>
            <a:endParaRPr lang="sr-Cyrl-CS" sz="2000" baseline="30000" dirty="0">
              <a:solidFill>
                <a:srgbClr val="FF0000"/>
              </a:solidFill>
              <a:latin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sr-Cyrl-CS" sz="2000" dirty="0">
                <a:latin typeface="Arial" charset="0"/>
              </a:rPr>
              <a:t>а </a:t>
            </a:r>
            <a:r>
              <a:rPr lang="sr-Cyrl-CS" sz="2000" dirty="0">
                <a:solidFill>
                  <a:srgbClr val="00FF00"/>
                </a:solidFill>
                <a:latin typeface="Arial" charset="0"/>
              </a:rPr>
              <a:t>активирају</a:t>
            </a:r>
            <a:r>
              <a:rPr lang="sr-Cyrl-CS" sz="2000" dirty="0">
                <a:latin typeface="Arial" charset="0"/>
              </a:rPr>
              <a:t> јони Ca</a:t>
            </a:r>
            <a:r>
              <a:rPr lang="sr-Latn-CS" sz="2000" baseline="30000" dirty="0">
                <a:latin typeface="Arial" charset="0"/>
              </a:rPr>
              <a:t>2+</a:t>
            </a:r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2062"/>
    </mc:Choice>
    <mc:Fallback xmlns="">
      <p:transition spd="slow" advTm="292062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Метаболизам</a:t>
            </a:r>
            <a:endParaRPr lang="en-US" altLang="en-US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Метаболизам се дели на:</a:t>
            </a:r>
          </a:p>
          <a:p>
            <a:pPr>
              <a:buFontTx/>
              <a:buChar char="-"/>
            </a:pPr>
            <a:r>
              <a:rPr lang="ru-RU" altLang="en-US" b="1" i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анаболизам</a:t>
            </a:r>
            <a:r>
              <a:rPr lang="ru-RU" altLang="en-US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односно биосинтезу (стварање) комплексних органских молекула и </a:t>
            </a:r>
          </a:p>
          <a:p>
            <a:pPr>
              <a:buFontTx/>
              <a:buChar char="-"/>
            </a:pPr>
            <a:r>
              <a:rPr lang="ru-RU" altLang="en-US" b="1" i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катаболизам</a:t>
            </a:r>
            <a:r>
              <a:rPr lang="ru-RU" alt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- раздвајање комплексних органских једињења у једноставнија једињења. </a:t>
            </a:r>
            <a:endParaRPr lang="en-US" altLang="en-US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072"/>
    </mc:Choice>
    <mc:Fallback xmlns="">
      <p:transition spd="slow" advTm="32072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-171450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br>
              <a:rPr lang="sr-Cyrl-CS" sz="2400">
                <a:latin typeface="Comic Sans MS" pitchFamily="66" charset="0"/>
              </a:rPr>
            </a:br>
            <a:br>
              <a:rPr lang="sr-Cyrl-CS" sz="2400" b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sr-Cyrl-CS" sz="2400" b="0">
                <a:solidFill>
                  <a:srgbClr val="FF0000"/>
                </a:solidFill>
                <a:latin typeface="Comic Sans MS" pitchFamily="66" charset="0"/>
              </a:rPr>
              <a:t>	</a:t>
            </a:r>
            <a:r>
              <a:rPr lang="sr-Cyrl-CS" sz="3200" b="0">
                <a:solidFill>
                  <a:schemeClr val="tx1"/>
                </a:solidFill>
                <a:latin typeface="Arial" charset="0"/>
              </a:rPr>
              <a:t>ЕНЕРГЕТСКИ БИЛАНС ЦИКЛУСА </a:t>
            </a:r>
            <a:r>
              <a:rPr lang="sr-Latn-CS" sz="3200" b="0">
                <a:solidFill>
                  <a:schemeClr val="tx1"/>
                </a:solidFill>
                <a:latin typeface="Arial" charset="0"/>
              </a:rPr>
              <a:t>  </a:t>
            </a:r>
            <a:r>
              <a:rPr lang="sr-Cyrl-CS" sz="3200" b="0">
                <a:solidFill>
                  <a:schemeClr val="tx1"/>
                </a:solidFill>
                <a:latin typeface="Arial" charset="0"/>
              </a:rPr>
              <a:t>ТРИКАРБОКСИЛНИХ КИСЕЛИНА</a:t>
            </a:r>
            <a:endParaRPr lang="en-US" sz="3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07524" name="Text Box 4"/>
          <p:cNvSpPr txBox="1">
            <a:spLocks noChangeArrowheads="1"/>
          </p:cNvSpPr>
          <p:nvPr/>
        </p:nvSpPr>
        <p:spPr bwMode="auto">
          <a:xfrm>
            <a:off x="76200" y="1219200"/>
            <a:ext cx="8991600" cy="5244321"/>
          </a:xfrm>
          <a:prstGeom prst="rect">
            <a:avLst/>
          </a:prstGeom>
          <a:solidFill>
            <a:srgbClr val="CC99FF"/>
          </a:solidFill>
          <a:ln w="66675">
            <a:solidFill>
              <a:srgbClr val="6600CC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Cyrl-CS" sz="2600" dirty="0">
                <a:solidFill>
                  <a:schemeClr val="bg1"/>
                </a:solidFill>
                <a:latin typeface="Arial" charset="0"/>
                <a:cs typeface="+mn-cs"/>
              </a:rPr>
              <a:t>Један </a:t>
            </a:r>
            <a:r>
              <a:rPr lang="sr-Latn-CS" sz="2600" dirty="0">
                <a:solidFill>
                  <a:schemeClr val="bg1"/>
                </a:solidFill>
                <a:latin typeface="Arial" charset="0"/>
                <a:cs typeface="+mn-cs"/>
              </a:rPr>
              <a:t>NADH+H</a:t>
            </a:r>
            <a:r>
              <a:rPr lang="sr-Latn-CS" sz="2600" baseline="30000" dirty="0">
                <a:solidFill>
                  <a:schemeClr val="bg1"/>
                </a:solidFill>
                <a:latin typeface="Arial" charset="0"/>
                <a:cs typeface="+mn-cs"/>
              </a:rPr>
              <a:t>+</a:t>
            </a:r>
            <a:r>
              <a:rPr lang="sr-Cyrl-CS" sz="2600" baseline="30000" dirty="0">
                <a:solidFill>
                  <a:schemeClr val="bg1"/>
                </a:solidFill>
                <a:latin typeface="Arial" charset="0"/>
                <a:cs typeface="+mn-cs"/>
              </a:rPr>
              <a:t> </a:t>
            </a:r>
            <a:r>
              <a:rPr lang="sr-Latn-CS" sz="2600" baseline="30000" dirty="0">
                <a:solidFill>
                  <a:schemeClr val="bg1"/>
                </a:solidFill>
                <a:latin typeface="Arial" charset="0"/>
                <a:cs typeface="+mn-cs"/>
              </a:rPr>
              <a:t> </a:t>
            </a:r>
            <a:r>
              <a:rPr lang="sr-Cyrl-CS" sz="2600" dirty="0">
                <a:solidFill>
                  <a:schemeClr val="bg1"/>
                </a:solidFill>
                <a:latin typeface="Arial" charset="0"/>
                <a:cs typeface="+mn-cs"/>
              </a:rPr>
              <a:t>на респираторном ланцу даје 2,5 АТР-а;</a:t>
            </a:r>
          </a:p>
          <a:p>
            <a:pPr>
              <a:defRPr/>
            </a:pPr>
            <a:r>
              <a:rPr lang="sr-Cyrl-CS" sz="2600" b="1" dirty="0">
                <a:solidFill>
                  <a:schemeClr val="bg1"/>
                </a:solidFill>
                <a:latin typeface="Arial" charset="0"/>
                <a:cs typeface="+mn-cs"/>
              </a:rPr>
              <a:t>Три </a:t>
            </a:r>
            <a:r>
              <a:rPr lang="sr-Latn-CS" sz="2600" b="1" dirty="0">
                <a:solidFill>
                  <a:schemeClr val="bg1"/>
                </a:solidFill>
                <a:latin typeface="Arial" charset="0"/>
                <a:cs typeface="+mn-cs"/>
              </a:rPr>
              <a:t>NADH+H</a:t>
            </a:r>
            <a:r>
              <a:rPr lang="sr-Latn-CS" sz="2600" b="1" baseline="30000" dirty="0">
                <a:solidFill>
                  <a:schemeClr val="bg1"/>
                </a:solidFill>
                <a:latin typeface="Arial" charset="0"/>
                <a:cs typeface="+mn-cs"/>
              </a:rPr>
              <a:t>+</a:t>
            </a:r>
            <a:r>
              <a:rPr lang="sr-Cyrl-CS" sz="2600" dirty="0">
                <a:solidFill>
                  <a:schemeClr val="bg1"/>
                </a:solidFill>
                <a:latin typeface="Arial" charset="0"/>
                <a:cs typeface="+mn-cs"/>
              </a:rPr>
              <a:t> добијена у КЦ дају:</a:t>
            </a:r>
            <a:r>
              <a:rPr lang="sr-Cyrl-CS" sz="2600" b="1" dirty="0">
                <a:solidFill>
                  <a:schemeClr val="bg1"/>
                </a:solidFill>
                <a:latin typeface="Arial" charset="0"/>
                <a:cs typeface="+mn-cs"/>
              </a:rPr>
              <a:t>3 </a:t>
            </a:r>
            <a:r>
              <a:rPr lang="sr-Latn-CS" sz="2600" b="1" dirty="0">
                <a:solidFill>
                  <a:schemeClr val="bg1"/>
                </a:solidFill>
                <a:latin typeface="Arial" charset="0"/>
                <a:cs typeface="+mn-cs"/>
              </a:rPr>
              <a:t>x</a:t>
            </a:r>
            <a:r>
              <a:rPr lang="sr-Cyrl-CS" sz="2600" b="1" dirty="0">
                <a:solidFill>
                  <a:schemeClr val="bg1"/>
                </a:solidFill>
                <a:latin typeface="Arial" charset="0"/>
                <a:cs typeface="+mn-cs"/>
              </a:rPr>
              <a:t> 2,5 АТР-а = 7,5 АТР-а</a:t>
            </a:r>
            <a:endParaRPr lang="sr-Cyrl-CS" sz="2600" dirty="0">
              <a:solidFill>
                <a:schemeClr val="bg1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lang="sr-Cyrl-CS" sz="2600" dirty="0">
                <a:solidFill>
                  <a:schemeClr val="bg1"/>
                </a:solidFill>
                <a:latin typeface="Arial" charset="0"/>
                <a:cs typeface="+mn-cs"/>
              </a:rPr>
              <a:t>Један </a:t>
            </a:r>
            <a:r>
              <a:rPr lang="sr-Latn-CS" sz="2600" dirty="0">
                <a:solidFill>
                  <a:schemeClr val="bg1"/>
                </a:solidFill>
                <a:latin typeface="Arial" charset="0"/>
                <a:cs typeface="+mn-cs"/>
              </a:rPr>
              <a:t>FADH</a:t>
            </a:r>
            <a:r>
              <a:rPr lang="sr-Latn-CS" sz="2600" baseline="-25000" dirty="0">
                <a:solidFill>
                  <a:schemeClr val="bg1"/>
                </a:solidFill>
                <a:latin typeface="Arial" charset="0"/>
                <a:cs typeface="+mn-cs"/>
              </a:rPr>
              <a:t>2 </a:t>
            </a:r>
            <a:r>
              <a:rPr lang="sr-Cyrl-CS" sz="2600" dirty="0">
                <a:solidFill>
                  <a:schemeClr val="bg1"/>
                </a:solidFill>
                <a:latin typeface="Arial" charset="0"/>
                <a:cs typeface="+mn-cs"/>
              </a:rPr>
              <a:t>на респираторном ланцу даје </a:t>
            </a:r>
            <a:r>
              <a:rPr lang="sr-Latn-CS" sz="2600" dirty="0">
                <a:solidFill>
                  <a:schemeClr val="bg1"/>
                </a:solidFill>
                <a:latin typeface="Arial" charset="0"/>
                <a:cs typeface="+mn-cs"/>
              </a:rPr>
              <a:t>1</a:t>
            </a:r>
            <a:r>
              <a:rPr lang="sr-Cyrl-CS" sz="2600" dirty="0">
                <a:solidFill>
                  <a:schemeClr val="bg1"/>
                </a:solidFill>
                <a:latin typeface="Arial" charset="0"/>
                <a:cs typeface="+mn-cs"/>
              </a:rPr>
              <a:t>,5 АТР-а;</a:t>
            </a:r>
            <a:r>
              <a:rPr lang="sr-Latn-CS" sz="2600" dirty="0">
                <a:solidFill>
                  <a:schemeClr val="bg1"/>
                </a:solidFill>
                <a:latin typeface="Arial" charset="0"/>
                <a:cs typeface="+mn-cs"/>
              </a:rPr>
              <a:t> </a:t>
            </a:r>
            <a:r>
              <a:rPr lang="sr-Cyrl-CS" sz="2600" b="1" dirty="0">
                <a:solidFill>
                  <a:schemeClr val="bg1"/>
                </a:solidFill>
                <a:latin typeface="Arial" charset="0"/>
                <a:cs typeface="+mn-cs"/>
              </a:rPr>
              <a:t>један </a:t>
            </a:r>
            <a:r>
              <a:rPr lang="sr-Latn-CS" sz="2600" b="1" dirty="0">
                <a:solidFill>
                  <a:schemeClr val="bg1"/>
                </a:solidFill>
                <a:latin typeface="Arial" charset="0"/>
                <a:cs typeface="+mn-cs"/>
              </a:rPr>
              <a:t>FADH</a:t>
            </a:r>
            <a:r>
              <a:rPr lang="sr-Latn-CS" sz="2600" b="1" baseline="-25000" dirty="0">
                <a:solidFill>
                  <a:schemeClr val="bg1"/>
                </a:solidFill>
                <a:latin typeface="Arial" charset="0"/>
                <a:cs typeface="+mn-cs"/>
              </a:rPr>
              <a:t>2</a:t>
            </a:r>
            <a:r>
              <a:rPr lang="sr-Latn-CS" sz="2600" dirty="0">
                <a:solidFill>
                  <a:schemeClr val="bg1"/>
                </a:solidFill>
                <a:latin typeface="Arial" charset="0"/>
                <a:cs typeface="+mn-cs"/>
              </a:rPr>
              <a:t> </a:t>
            </a:r>
            <a:r>
              <a:rPr lang="sr-Cyrl-CS" sz="2600" dirty="0">
                <a:solidFill>
                  <a:schemeClr val="bg1"/>
                </a:solidFill>
                <a:latin typeface="Arial" charset="0"/>
                <a:cs typeface="+mn-cs"/>
              </a:rPr>
              <a:t>се добије у КЦ </a:t>
            </a:r>
            <a:r>
              <a:rPr lang="sr-Cyrl-CS" sz="2600" b="1" dirty="0">
                <a:solidFill>
                  <a:schemeClr val="bg1"/>
                </a:solidFill>
                <a:latin typeface="Arial" charset="0"/>
                <a:cs typeface="+mn-cs"/>
              </a:rPr>
              <a:t>1 </a:t>
            </a:r>
            <a:r>
              <a:rPr lang="sr-Latn-CS" sz="2600" b="1" dirty="0">
                <a:solidFill>
                  <a:schemeClr val="bg1"/>
                </a:solidFill>
                <a:latin typeface="Arial" charset="0"/>
                <a:cs typeface="+mn-cs"/>
              </a:rPr>
              <a:t>x</a:t>
            </a:r>
            <a:r>
              <a:rPr lang="sr-Cyrl-CS" sz="2600" b="1" dirty="0">
                <a:solidFill>
                  <a:schemeClr val="bg1"/>
                </a:solidFill>
                <a:latin typeface="Arial" charset="0"/>
                <a:cs typeface="+mn-cs"/>
              </a:rPr>
              <a:t> 1,5 АТР-а</a:t>
            </a:r>
          </a:p>
          <a:p>
            <a:pPr>
              <a:defRPr/>
            </a:pPr>
            <a:endParaRPr lang="sr-Cyrl-CS" sz="2600" b="1" dirty="0">
              <a:solidFill>
                <a:schemeClr val="bg1"/>
              </a:solidFill>
              <a:latin typeface="Arial" charset="0"/>
              <a:cs typeface="+mn-cs"/>
            </a:endParaRPr>
          </a:p>
          <a:p>
            <a:pPr>
              <a:defRPr/>
            </a:pPr>
            <a:r>
              <a:rPr lang="sr-Cyrl-CS" sz="2600" b="1" dirty="0">
                <a:solidFill>
                  <a:schemeClr val="bg1"/>
                </a:solidFill>
                <a:latin typeface="Arial" charset="0"/>
                <a:cs typeface="+mn-cs"/>
              </a:rPr>
              <a:t>Један </a:t>
            </a:r>
            <a:r>
              <a:rPr lang="sr-Latn-CS" sz="2600" b="1" dirty="0">
                <a:solidFill>
                  <a:schemeClr val="bg1"/>
                </a:solidFill>
                <a:latin typeface="Arial" charset="0"/>
                <a:cs typeface="+mn-cs"/>
              </a:rPr>
              <a:t>GTP</a:t>
            </a:r>
            <a:r>
              <a:rPr lang="sr-Latn-CS" sz="2600" dirty="0">
                <a:solidFill>
                  <a:schemeClr val="bg1"/>
                </a:solidFill>
                <a:latin typeface="Arial" charset="0"/>
                <a:cs typeface="+mn-cs"/>
              </a:rPr>
              <a:t> </a:t>
            </a:r>
            <a:r>
              <a:rPr lang="sr-Cyrl-CS" sz="2600" dirty="0">
                <a:solidFill>
                  <a:schemeClr val="bg1"/>
                </a:solidFill>
                <a:latin typeface="Arial" charset="0"/>
                <a:cs typeface="+mn-cs"/>
              </a:rPr>
              <a:t>се добије фосфорилацијом на нивоу супстрата: GTP+</a:t>
            </a:r>
            <a:r>
              <a:rPr lang="sr-Latn-CS" sz="2600" dirty="0">
                <a:solidFill>
                  <a:schemeClr val="bg1"/>
                </a:solidFill>
                <a:latin typeface="Arial" charset="0"/>
                <a:cs typeface="+mn-cs"/>
              </a:rPr>
              <a:t>ADP</a:t>
            </a:r>
            <a:r>
              <a:rPr lang="sr-Cyrl-CS" sz="2600" dirty="0">
                <a:solidFill>
                  <a:schemeClr val="bg1"/>
                </a:solidFill>
                <a:latin typeface="Arial" charset="0"/>
                <a:cs typeface="+mn-cs"/>
              </a:rPr>
              <a:t> ‹—› G</a:t>
            </a:r>
            <a:r>
              <a:rPr lang="sr-Latn-CS" sz="2600" dirty="0">
                <a:solidFill>
                  <a:schemeClr val="bg1"/>
                </a:solidFill>
                <a:latin typeface="Arial" charset="0"/>
                <a:cs typeface="+mn-cs"/>
              </a:rPr>
              <a:t>D</a:t>
            </a:r>
            <a:r>
              <a:rPr lang="sr-Cyrl-CS" sz="2600" dirty="0">
                <a:solidFill>
                  <a:schemeClr val="bg1"/>
                </a:solidFill>
                <a:latin typeface="Arial" charset="0"/>
                <a:cs typeface="+mn-cs"/>
              </a:rPr>
              <a:t>P+</a:t>
            </a:r>
            <a:r>
              <a:rPr lang="sr-Latn-CS" sz="2600" dirty="0">
                <a:solidFill>
                  <a:schemeClr val="bg1"/>
                </a:solidFill>
                <a:latin typeface="Arial" charset="0"/>
                <a:cs typeface="+mn-cs"/>
              </a:rPr>
              <a:t>A</a:t>
            </a:r>
            <a:r>
              <a:rPr lang="sr-Cyrl-CS" sz="2600" dirty="0">
                <a:solidFill>
                  <a:schemeClr val="bg1"/>
                </a:solidFill>
                <a:latin typeface="Arial" charset="0"/>
                <a:cs typeface="+mn-cs"/>
              </a:rPr>
              <a:t>T</a:t>
            </a:r>
            <a:r>
              <a:rPr lang="sr-Latn-CS" sz="2600" dirty="0">
                <a:solidFill>
                  <a:schemeClr val="bg1"/>
                </a:solidFill>
                <a:latin typeface="Arial" charset="0"/>
                <a:cs typeface="+mn-cs"/>
              </a:rPr>
              <a:t>P</a:t>
            </a:r>
            <a:endParaRPr lang="sr-Cyrl-CS" sz="2600" dirty="0">
              <a:solidFill>
                <a:schemeClr val="bg1"/>
              </a:solidFill>
              <a:latin typeface="Arial" charset="0"/>
              <a:cs typeface="+mn-cs"/>
            </a:endParaRPr>
          </a:p>
          <a:p>
            <a:pPr>
              <a:defRPr/>
            </a:pPr>
            <a:endParaRPr lang="sr-Cyrl-CS" sz="2600" dirty="0">
              <a:solidFill>
                <a:schemeClr val="bg1"/>
              </a:solidFill>
              <a:latin typeface="Arial" charset="0"/>
              <a:cs typeface="+mn-cs"/>
            </a:endParaRPr>
          </a:p>
          <a:p>
            <a:pPr>
              <a:lnSpc>
                <a:spcPct val="150000"/>
              </a:lnSpc>
              <a:defRPr/>
            </a:pPr>
            <a:r>
              <a:rPr lang="sr-Cyrl-CS" sz="2600" b="1" u="sng" dirty="0">
                <a:solidFill>
                  <a:schemeClr val="bg1"/>
                </a:solidFill>
                <a:latin typeface="Arial" charset="0"/>
                <a:cs typeface="+mn-cs"/>
              </a:rPr>
              <a:t>УКУПНО 10 АТР-а !!!</a:t>
            </a:r>
            <a:endParaRPr lang="sr-Cyrl-CS" sz="2600" u="sng" dirty="0">
              <a:solidFill>
                <a:schemeClr val="bg1"/>
              </a:solidFill>
              <a:latin typeface="Arial" charset="0"/>
              <a:cs typeface="+mn-cs"/>
            </a:endParaRPr>
          </a:p>
          <a:p>
            <a:pPr>
              <a:lnSpc>
                <a:spcPct val="150000"/>
              </a:lnSpc>
              <a:defRPr/>
            </a:pPr>
            <a:endParaRPr lang="en-US" sz="2600" baseline="-25000" dirty="0">
              <a:solidFill>
                <a:schemeClr val="bg1"/>
              </a:solidFill>
              <a:latin typeface="Arial" charset="0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372"/>
    </mc:Choice>
    <mc:Fallback xmlns="">
      <p:transition spd="slow" advTm="88372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853FB9-556D-5A61-9FF2-53917BD29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Оксидативна</a:t>
            </a:r>
            <a:r>
              <a:rPr lang="sr-Cyrl-RS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фосфорилација</a:t>
            </a:r>
            <a:endParaRPr lang="en-US" b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3172F-F4CC-E2C8-7E90-F50831510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584960"/>
            <a:ext cx="5562600" cy="4525963"/>
          </a:xfrm>
        </p:spPr>
        <p:txBody>
          <a:bodyPr/>
          <a:lstStyle/>
          <a:p>
            <a:r>
              <a:rPr lang="sr-Cyrl-R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Митохондрије представљају енергетске органеле ћелије у којима се ствара енергија (у облику високоенергетског међупроизвода, </a:t>
            </a:r>
            <a:r>
              <a:rPr lang="en-U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ATP-a) </a:t>
            </a:r>
            <a:r>
              <a:rPr lang="sr-Cyrl-RS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која настаје оксидацијом хранљивих материја. </a:t>
            </a:r>
            <a:endParaRPr lang="en-US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B0AB96-7BA7-661A-E32F-F7C1E6ADAF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1584960"/>
            <a:ext cx="3640145" cy="3916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0984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8EA0F-509D-3288-2AFE-15203037F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718"/>
            <a:ext cx="8229600" cy="1143000"/>
          </a:xfrm>
        </p:spPr>
        <p:txBody>
          <a:bodyPr/>
          <a:lstStyle/>
          <a:p>
            <a:r>
              <a:rPr lang="sr-Cyrl-RS" dirty="0"/>
              <a:t>Грађа митохондрија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4FE46C-FB99-FD41-2AED-8701E86732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295400"/>
            <a:ext cx="8763000" cy="5181600"/>
          </a:xfrm>
        </p:spPr>
        <p:txBody>
          <a:bodyPr/>
          <a:lstStyle/>
          <a:p>
            <a:r>
              <a:rPr lang="sr-Cyrl-R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 састав </a:t>
            </a:r>
            <a:r>
              <a:rPr lang="sr-Cyrl-RS" sz="18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спољашње </a:t>
            </a:r>
            <a:r>
              <a:rPr lang="sr-Cyrl-RS" sz="1800" b="1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мм</a:t>
            </a:r>
            <a:r>
              <a:rPr lang="sr-Cyrl-RS" sz="18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улазе трансмембрански протеини (порини) који формирају канале кроз које </a:t>
            </a:r>
            <a:r>
              <a:rPr lang="sr-Cyrl-RS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дифундују</a:t>
            </a:r>
            <a:r>
              <a:rPr lang="sr-Cyrl-R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хидросолубилни</a:t>
            </a:r>
            <a:r>
              <a:rPr lang="sr-Cyrl-R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молекули и јони.</a:t>
            </a:r>
          </a:p>
          <a:p>
            <a:endParaRPr lang="sr-Cyrl-RS" sz="1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800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Интермембрански</a:t>
            </a:r>
            <a:r>
              <a:rPr lang="sr-Cyrl-RS" sz="18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простор митохондрија </a:t>
            </a:r>
            <a:r>
              <a:rPr lang="sr-Cyrl-R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(сличан садржају </a:t>
            </a:r>
            <a:r>
              <a:rPr lang="sr-Cyrl-RS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цитосола</a:t>
            </a:r>
            <a:r>
              <a:rPr lang="sr-Cyrl-R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) представља простор између унутрашње и спољашње </a:t>
            </a:r>
            <a:r>
              <a:rPr lang="sr-Cyrl-RS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мм</a:t>
            </a:r>
            <a:r>
              <a:rPr lang="sr-Cyrl-R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са великим бр. У ензима за </a:t>
            </a:r>
            <a:r>
              <a:rPr lang="sr-Cyrl-RS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фосфорилацију</a:t>
            </a:r>
            <a:r>
              <a:rPr lang="sr-Cyrl-R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нуклеотида и цитохрома </a:t>
            </a:r>
          </a:p>
          <a:p>
            <a:endParaRPr lang="sr-Cyrl-RS" sz="1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18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Унутрашња </a:t>
            </a:r>
            <a:r>
              <a:rPr lang="sr-Cyrl-RS" sz="1800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мм</a:t>
            </a:r>
            <a:r>
              <a:rPr lang="sr-Cyrl-RS" sz="18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раздваја </a:t>
            </a:r>
            <a:r>
              <a:rPr lang="sr-Cyrl-RS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матрикс</a:t>
            </a:r>
            <a:r>
              <a:rPr lang="sr-Cyrl-R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од </a:t>
            </a:r>
            <a:r>
              <a:rPr lang="sr-Cyrl-RS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интермембранског</a:t>
            </a:r>
            <a:r>
              <a:rPr lang="sr-Cyrl-R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простора. У састав унутрашње митохондријалне мембране улазе интегрални (транспортни) протеини и велика количина </a:t>
            </a:r>
            <a:r>
              <a:rPr lang="sr-Cyrl-RS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кардиолипина</a:t>
            </a:r>
            <a:r>
              <a:rPr lang="sr-Cyrl-R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као и протеински комплекси за транспорт електрона (респираторни ланац), и 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ATP-</a:t>
            </a:r>
            <a:r>
              <a:rPr lang="sr-Cyrl-R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синтаза.</a:t>
            </a:r>
          </a:p>
          <a:p>
            <a:endParaRPr lang="sr-Cyrl-RS" sz="1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18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Матрикс</a:t>
            </a:r>
            <a:r>
              <a:rPr lang="sr-Cyrl-R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представља течност која испуњава унутрашњост митохондрија. У матриксу су присутни ензими различитих метаболичких путева, </a:t>
            </a:r>
            <a:r>
              <a:rPr lang="sr-Cyrl-RS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митохондријална</a:t>
            </a:r>
            <a:r>
              <a:rPr lang="sr-Cyrl-R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DNK, RNK, </a:t>
            </a:r>
            <a:r>
              <a:rPr lang="sr-Cyrl-RS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рибозоми</a:t>
            </a:r>
            <a:r>
              <a:rPr lang="sr-Cyrl-R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sr-Cyrl-RS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матриксне</a:t>
            </a:r>
            <a:r>
              <a:rPr lang="sr-Cyrl-R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грануле. </a:t>
            </a:r>
            <a:endParaRPr lang="en-US" sz="1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1074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88913"/>
            <a:ext cx="9144000" cy="32400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AU" sz="2400" b="1" dirty="0" err="1">
                <a:solidFill>
                  <a:srgbClr val="FFFF00"/>
                </a:solidFill>
                <a:latin typeface="Arial" charset="0"/>
              </a:rPr>
              <a:t>Електрони</a:t>
            </a:r>
            <a:r>
              <a:rPr lang="en-AU" sz="24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AU" sz="2400" b="1" dirty="0" err="1">
                <a:solidFill>
                  <a:srgbClr val="FFFF00"/>
                </a:solidFill>
                <a:latin typeface="Arial" charset="0"/>
              </a:rPr>
              <a:t>се</a:t>
            </a:r>
            <a:r>
              <a:rPr lang="en-AU" sz="24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AU" sz="2400" b="1" dirty="0" err="1">
                <a:solidFill>
                  <a:srgbClr val="FFFF00"/>
                </a:solidFill>
                <a:latin typeface="Arial" charset="0"/>
              </a:rPr>
              <a:t>транспортују</a:t>
            </a:r>
            <a:r>
              <a:rPr lang="en-AU" sz="24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AU" sz="2400" b="1" dirty="0" err="1">
                <a:solidFill>
                  <a:srgbClr val="FFFF00"/>
                </a:solidFill>
                <a:latin typeface="Arial" charset="0"/>
              </a:rPr>
              <a:t>кроз</a:t>
            </a:r>
            <a:r>
              <a:rPr lang="en-AU" sz="2400" b="1" dirty="0">
                <a:latin typeface="Arial" charset="0"/>
              </a:rPr>
              <a:t> </a:t>
            </a:r>
            <a:r>
              <a:rPr lang="en-AU" sz="2400" b="1" dirty="0" err="1">
                <a:latin typeface="Arial" charset="0"/>
              </a:rPr>
              <a:t>низ</a:t>
            </a:r>
            <a:r>
              <a:rPr lang="en-AU" sz="2400" b="1" dirty="0">
                <a:latin typeface="Arial" charset="0"/>
              </a:rPr>
              <a:t> </a:t>
            </a:r>
            <a:r>
              <a:rPr lang="en-AU" sz="2400" b="1" dirty="0" err="1">
                <a:latin typeface="Arial" charset="0"/>
              </a:rPr>
              <a:t>носача</a:t>
            </a:r>
            <a:r>
              <a:rPr lang="en-AU" sz="2400" b="1" dirty="0">
                <a:latin typeface="Arial" charset="0"/>
              </a:rPr>
              <a:t> </a:t>
            </a:r>
            <a:r>
              <a:rPr lang="en-AU" sz="2400" b="1" dirty="0" err="1">
                <a:latin typeface="Arial" charset="0"/>
              </a:rPr>
              <a:t>или</a:t>
            </a:r>
            <a:r>
              <a:rPr lang="en-AU" sz="2400" b="1" dirty="0">
                <a:latin typeface="Arial" charset="0"/>
              </a:rPr>
              <a:t> </a:t>
            </a:r>
            <a:r>
              <a:rPr lang="en-AU" sz="2400" b="1" dirty="0" err="1">
                <a:latin typeface="Arial" charset="0"/>
              </a:rPr>
              <a:t>компоненти</a:t>
            </a:r>
            <a:r>
              <a:rPr lang="en-AU" sz="2400" b="1" dirty="0">
                <a:latin typeface="Arial" charset="0"/>
              </a:rPr>
              <a:t> </a:t>
            </a:r>
            <a:r>
              <a:rPr lang="en-AU" sz="2400" b="1" dirty="0" err="1">
                <a:latin typeface="Arial" charset="0"/>
              </a:rPr>
              <a:t>респираторног</a:t>
            </a:r>
            <a:r>
              <a:rPr lang="en-AU" sz="2400" b="1" dirty="0">
                <a:latin typeface="Arial" charset="0"/>
              </a:rPr>
              <a:t> </a:t>
            </a:r>
            <a:r>
              <a:rPr lang="en-AU" sz="2400" b="1" dirty="0" err="1">
                <a:latin typeface="Arial" charset="0"/>
              </a:rPr>
              <a:t>ланца</a:t>
            </a:r>
            <a:r>
              <a:rPr lang="en-AU" sz="2400" b="1" dirty="0">
                <a:latin typeface="Arial" charset="0"/>
              </a:rPr>
              <a:t> </a:t>
            </a:r>
            <a:r>
              <a:rPr lang="en-AU" sz="2400" dirty="0">
                <a:latin typeface="Arial" charset="0"/>
              </a:rPr>
              <a:t>(</a:t>
            </a:r>
            <a:r>
              <a:rPr lang="en-AU" sz="2400" dirty="0" err="1">
                <a:solidFill>
                  <a:srgbClr val="FFFF00"/>
                </a:solidFill>
                <a:latin typeface="Arial" charset="0"/>
              </a:rPr>
              <a:t>комплекси</a:t>
            </a:r>
            <a:r>
              <a:rPr lang="en-AU" sz="240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Latn-CS" sz="2400" dirty="0">
                <a:solidFill>
                  <a:srgbClr val="FFFF00"/>
                </a:solidFill>
                <a:latin typeface="Arial" charset="0"/>
              </a:rPr>
              <a:t>I</a:t>
            </a:r>
            <a:r>
              <a:rPr lang="en-AU" sz="2400" dirty="0">
                <a:solidFill>
                  <a:srgbClr val="FFFF00"/>
                </a:solidFill>
                <a:latin typeface="Arial" charset="0"/>
              </a:rPr>
              <a:t>,</a:t>
            </a:r>
            <a:r>
              <a:rPr lang="sr-Cyrl-CS" sz="240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Latn-CS" sz="2400" dirty="0">
                <a:solidFill>
                  <a:srgbClr val="FFFF00"/>
                </a:solidFill>
                <a:latin typeface="Arial" charset="0"/>
              </a:rPr>
              <a:t>II</a:t>
            </a:r>
            <a:r>
              <a:rPr lang="en-AU" sz="2400" dirty="0">
                <a:solidFill>
                  <a:srgbClr val="FFFF00"/>
                </a:solidFill>
                <a:latin typeface="Arial" charset="0"/>
              </a:rPr>
              <a:t>,</a:t>
            </a:r>
            <a:r>
              <a:rPr lang="sr-Cyrl-CS" sz="240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Latn-CS" sz="2400" dirty="0">
                <a:solidFill>
                  <a:srgbClr val="FFFF00"/>
                </a:solidFill>
                <a:latin typeface="Arial" charset="0"/>
              </a:rPr>
              <a:t>III</a:t>
            </a:r>
            <a:r>
              <a:rPr lang="en-AU" sz="2400" dirty="0">
                <a:solidFill>
                  <a:srgbClr val="FFFF00"/>
                </a:solidFill>
                <a:latin typeface="Arial" charset="0"/>
              </a:rPr>
              <a:t>,</a:t>
            </a:r>
            <a:r>
              <a:rPr lang="sr-Cyrl-CS" sz="240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Latn-CS" sz="2400" dirty="0">
                <a:solidFill>
                  <a:srgbClr val="FFFF00"/>
                </a:solidFill>
                <a:latin typeface="Arial" charset="0"/>
              </a:rPr>
              <a:t>IV</a:t>
            </a:r>
            <a:r>
              <a:rPr lang="sr-Cyrl-CS" sz="2400" dirty="0">
                <a:solidFill>
                  <a:srgbClr val="FFFF00"/>
                </a:solidFill>
                <a:latin typeface="Arial" charset="0"/>
              </a:rPr>
              <a:t>)</a:t>
            </a:r>
            <a:endParaRPr lang="sr-Latn-CS" sz="2400" b="1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AU" sz="2400" dirty="0" err="1">
                <a:solidFill>
                  <a:srgbClr val="FFFF00"/>
                </a:solidFill>
                <a:latin typeface="Arial" charset="0"/>
              </a:rPr>
              <a:t>Сваки</a:t>
            </a:r>
            <a:r>
              <a:rPr lang="en-AU" sz="240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AU" sz="2400" dirty="0" err="1">
                <a:solidFill>
                  <a:srgbClr val="FFFF00"/>
                </a:solidFill>
                <a:latin typeface="Arial" charset="0"/>
              </a:rPr>
              <a:t>комплекс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респираторног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ланца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b="1" dirty="0" err="1">
                <a:solidFill>
                  <a:srgbClr val="FFFF00"/>
                </a:solidFill>
                <a:latin typeface="Arial" charset="0"/>
              </a:rPr>
              <a:t>се</a:t>
            </a:r>
            <a:r>
              <a:rPr lang="en-AU" sz="24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AU" sz="2400" b="1" dirty="0" err="1">
                <a:solidFill>
                  <a:srgbClr val="FFFF00"/>
                </a:solidFill>
                <a:latin typeface="Arial" charset="0"/>
              </a:rPr>
              <a:t>прво</a:t>
            </a:r>
            <a:r>
              <a:rPr lang="en-AU" sz="24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AU" sz="2400" b="1" dirty="0" err="1">
                <a:solidFill>
                  <a:srgbClr val="FFFF00"/>
                </a:solidFill>
                <a:latin typeface="Arial" charset="0"/>
              </a:rPr>
              <a:t>редукује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примају</a:t>
            </a:r>
            <a:r>
              <a:rPr lang="en-US" sz="2400" dirty="0">
                <a:latin typeface="Arial" charset="0"/>
              </a:rPr>
              <a:t>ћ</a:t>
            </a:r>
            <a:r>
              <a:rPr lang="en-AU" sz="2400" dirty="0">
                <a:latin typeface="Arial" charset="0"/>
              </a:rPr>
              <a:t>и </a:t>
            </a:r>
            <a:r>
              <a:rPr lang="en-AU" sz="2400" dirty="0" err="1">
                <a:latin typeface="Arial" charset="0"/>
              </a:rPr>
              <a:t>електроне</a:t>
            </a:r>
            <a:r>
              <a:rPr lang="en-AU" sz="2400" dirty="0">
                <a:latin typeface="Arial" charset="0"/>
              </a:rPr>
              <a:t>, </a:t>
            </a:r>
            <a:r>
              <a:rPr lang="en-AU" sz="2400" b="1" dirty="0">
                <a:solidFill>
                  <a:srgbClr val="FFFF00"/>
                </a:solidFill>
                <a:latin typeface="Arial" charset="0"/>
              </a:rPr>
              <a:t>а </a:t>
            </a:r>
            <a:r>
              <a:rPr lang="en-AU" sz="2400" b="1" dirty="0" err="1">
                <a:solidFill>
                  <a:srgbClr val="FFFF00"/>
                </a:solidFill>
                <a:latin typeface="Arial" charset="0"/>
              </a:rPr>
              <a:t>затим</a:t>
            </a:r>
            <a:r>
              <a:rPr lang="en-AU" sz="24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AU" sz="2400" b="1" dirty="0" err="1">
                <a:solidFill>
                  <a:srgbClr val="FFFF00"/>
                </a:solidFill>
                <a:latin typeface="Arial" charset="0"/>
              </a:rPr>
              <a:t>оксидује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предају</a:t>
            </a:r>
            <a:r>
              <a:rPr lang="en-US" sz="2400" dirty="0">
                <a:latin typeface="Arial" charset="0"/>
              </a:rPr>
              <a:t>ћ</a:t>
            </a:r>
            <a:r>
              <a:rPr lang="en-AU" sz="2400" dirty="0">
                <a:latin typeface="Arial" charset="0"/>
              </a:rPr>
              <a:t>и </a:t>
            </a:r>
            <a:r>
              <a:rPr lang="en-AU" sz="2400" dirty="0" err="1">
                <a:latin typeface="Arial" charset="0"/>
              </a:rPr>
              <a:t>електроне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следе</a:t>
            </a:r>
            <a:r>
              <a:rPr lang="en-US" sz="2400" dirty="0">
                <a:latin typeface="Arial" charset="0"/>
              </a:rPr>
              <a:t>ћ</a:t>
            </a:r>
            <a:r>
              <a:rPr lang="en-AU" sz="2400" dirty="0" err="1">
                <a:latin typeface="Arial" charset="0"/>
              </a:rPr>
              <a:t>ем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комплексу</a:t>
            </a:r>
            <a:r>
              <a:rPr lang="en-AU" sz="2400" dirty="0">
                <a:latin typeface="Arial" charset="0"/>
              </a:rPr>
              <a:t> у </a:t>
            </a:r>
            <a:r>
              <a:rPr lang="en-AU" sz="2400" dirty="0" err="1">
                <a:latin typeface="Arial" charset="0"/>
              </a:rPr>
              <a:t>транспортном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ланцу</a:t>
            </a:r>
            <a:r>
              <a:rPr lang="sr-Cyrl-CS" sz="2400" dirty="0">
                <a:latin typeface="Arial" charset="0"/>
              </a:rPr>
              <a:t> </a:t>
            </a:r>
            <a:r>
              <a:rPr lang="sr-Latn-CS" sz="2000" dirty="0">
                <a:solidFill>
                  <a:srgbClr val="FFFF99"/>
                </a:solidFill>
              </a:rPr>
              <a:t>– </a:t>
            </a:r>
            <a:r>
              <a:rPr lang="sr-Latn-CS" sz="2400" b="1" dirty="0">
                <a:solidFill>
                  <a:srgbClr val="FFFF00"/>
                </a:solidFill>
                <a:latin typeface="Arial" charset="0"/>
              </a:rPr>
              <a:t>ОКСИДО – РЕДУКЦИОНИ</a:t>
            </a:r>
            <a:r>
              <a:rPr lang="sr-Latn-CS" sz="2400" dirty="0">
                <a:solidFill>
                  <a:srgbClr val="FFFF00"/>
                </a:solidFill>
                <a:latin typeface="Arial" charset="0"/>
              </a:rPr>
              <a:t> процеси</a:t>
            </a:r>
            <a:r>
              <a:rPr lang="sr-Latn-CS" sz="2400" dirty="0">
                <a:latin typeface="Arial" charset="0"/>
              </a:rPr>
              <a:t> </a:t>
            </a:r>
            <a:endParaRPr lang="sr-Cyrl-CS" sz="24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400" dirty="0">
                <a:latin typeface="Arial" charset="0"/>
              </a:rPr>
              <a:t>Тиме се стварају услови да на </a:t>
            </a:r>
            <a:r>
              <a:rPr lang="sr-Latn-CS" sz="2400" dirty="0">
                <a:latin typeface="Arial" charset="0"/>
              </a:rPr>
              <a:t>V</a:t>
            </a:r>
            <a:r>
              <a:rPr lang="sr-Cyrl-CS" sz="2400" dirty="0">
                <a:latin typeface="Arial" charset="0"/>
              </a:rPr>
              <a:t> комплексу, </a:t>
            </a:r>
            <a:r>
              <a:rPr lang="en-AU" sz="2400" dirty="0">
                <a:solidFill>
                  <a:srgbClr val="FFFF00"/>
                </a:solidFill>
                <a:latin typeface="Arial" charset="0"/>
              </a:rPr>
              <a:t>АТ</a:t>
            </a:r>
            <a:r>
              <a:rPr lang="sr-Cyrl-RS" sz="2400" dirty="0">
                <a:solidFill>
                  <a:srgbClr val="FFFF00"/>
                </a:solidFill>
                <a:latin typeface="Arial" charset="0"/>
              </a:rPr>
              <a:t>Р</a:t>
            </a:r>
            <a:r>
              <a:rPr lang="en-AU" sz="2400" dirty="0">
                <a:solidFill>
                  <a:srgbClr val="FFFF00"/>
                </a:solidFill>
                <a:latin typeface="Arial" charset="0"/>
              </a:rPr>
              <a:t>-</a:t>
            </a:r>
            <a:r>
              <a:rPr lang="en-AU" sz="2400" dirty="0" err="1">
                <a:solidFill>
                  <a:srgbClr val="FFFF00"/>
                </a:solidFill>
                <a:latin typeface="Arial" charset="0"/>
              </a:rPr>
              <a:t>синтаз</a:t>
            </a:r>
            <a:r>
              <a:rPr lang="sr-Cyrl-CS" sz="2400" dirty="0">
                <a:solidFill>
                  <a:srgbClr val="FFFF00"/>
                </a:solidFill>
                <a:latin typeface="Arial" charset="0"/>
              </a:rPr>
              <a:t>и</a:t>
            </a:r>
            <a:r>
              <a:rPr lang="sr-Cyrl-CS" sz="2400" dirty="0">
                <a:latin typeface="Arial" charset="0"/>
              </a:rPr>
              <a:t> дође до синтезе молекула АТР-а</a:t>
            </a:r>
            <a:endParaRPr lang="sr-Latn-CS" sz="2400" dirty="0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3647E9-2038-F032-47C1-CE05E741A3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73400"/>
            <a:ext cx="5972810" cy="37287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854"/>
    </mc:Choice>
    <mc:Fallback xmlns="">
      <p:transition spd="slow" advTm="119854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4925" y="188913"/>
            <a:ext cx="8226425" cy="66690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fr-FR" sz="24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 </a:t>
            </a:r>
            <a:r>
              <a:rPr lang="fr-FR" sz="2400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респираторном</a:t>
            </a:r>
            <a:r>
              <a:rPr lang="fr-FR" sz="24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ланцу</a:t>
            </a:r>
            <a:r>
              <a:rPr lang="fr-FR" sz="24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присутни</a:t>
            </a:r>
            <a:r>
              <a:rPr lang="fr-FR" sz="24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fr-FR" sz="24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различити</a:t>
            </a:r>
            <a:r>
              <a:rPr lang="fr-FR" sz="24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молекули</a:t>
            </a:r>
            <a:r>
              <a:rPr lang="fr-FR" sz="24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sr-Latn-C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 eaLnBrk="1" hangingPunct="1">
              <a:lnSpc>
                <a:spcPct val="80000"/>
              </a:lnSpc>
              <a:defRPr/>
            </a:pPr>
            <a:endParaRPr lang="sr-Cyrl-RS" sz="2400" b="1" u="sng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fr-FR" sz="2400" b="1" u="sng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Флавопротеини</a:t>
            </a:r>
            <a:r>
              <a:rPr lang="fr-FR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који</a:t>
            </a:r>
            <a:r>
              <a:rPr lang="fr-FR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садрже</a:t>
            </a:r>
            <a:r>
              <a:rPr lang="fr-FR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fr-FR" sz="24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FMN</a:t>
            </a:r>
            <a:r>
              <a:rPr lang="fr-FR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24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fr-FR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FAD</a:t>
            </a:r>
            <a:r>
              <a:rPr lang="fr-FR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као</a:t>
            </a:r>
            <a:r>
              <a:rPr lang="fr-FR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простети</a:t>
            </a:r>
            <a:r>
              <a:rPr lang="sr-Latn-CS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fr-FR" sz="24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fr-FR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RS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fr-FR" sz="24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рупе</a:t>
            </a:r>
            <a:endParaRPr lang="sr-Cyrl-RS" sz="24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fr-FR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fr-FR" sz="2400" b="1" u="sng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Коензим</a:t>
            </a:r>
            <a:r>
              <a:rPr lang="fr-FR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Q, </a:t>
            </a:r>
            <a:r>
              <a:rPr lang="fr-FR" sz="2400" b="1" u="sng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fr-FR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u="sng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убихинон</a:t>
            </a:r>
            <a:r>
              <a:rPr lang="fr-FR" sz="2400" b="1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fr-FR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sz="24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CоQ</a:t>
            </a:r>
            <a:r>
              <a:rPr lang="fr-FR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fr-FR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UQ)</a:t>
            </a:r>
            <a:r>
              <a:rPr lang="fr-FR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RS" sz="2400" b="1" u="sng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fr-FR" sz="2400" b="1" u="sng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Различити</a:t>
            </a:r>
            <a:r>
              <a:rPr lang="fr-FR" sz="2400" b="1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u="sng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цитохроми</a:t>
            </a:r>
            <a:r>
              <a:rPr lang="fr-FR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који преносе </a:t>
            </a:r>
            <a:r>
              <a:rPr lang="fr-FR" sz="24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један</a:t>
            </a:r>
            <a:r>
              <a:rPr lang="sr-Latn-CS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електрон</a:t>
            </a:r>
            <a:r>
              <a:rPr lang="fr-FR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sr-Cyrl-CS" sz="24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sr-Cyrl-C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Цитохроми респираторног ланца</a:t>
            </a:r>
            <a:r>
              <a:rPr lang="sr-Cyrl-CS" sz="2400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су: </a:t>
            </a:r>
            <a:endParaRPr lang="en-US" sz="2400" u="sng" dirty="0">
              <a:solidFill>
                <a:srgbClr val="FFFF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en-US" sz="24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sr-Cyrl-CS" sz="24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cyt</a:t>
            </a:r>
            <a:r>
              <a:rPr lang="sr-Cyrl-C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sr-Cyrl-CS" sz="2400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cyt</a:t>
            </a:r>
            <a:r>
              <a:rPr lang="sr-Cyrl-C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Cyrl-C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sr-Cyrl-CS" sz="2400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cyt</a:t>
            </a:r>
            <a:r>
              <a:rPr lang="sr-Cyrl-C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sr-Cyrl-CS" sz="2400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cyt</a:t>
            </a:r>
            <a:r>
              <a:rPr lang="sr-Cyrl-C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Cyrl-CS" sz="2400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cyt</a:t>
            </a:r>
            <a:r>
              <a:rPr lang="sr-Cyrl-C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en-U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sr-Cyrl-C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2400" b="1" u="sng" dirty="0">
              <a:solidFill>
                <a:srgbClr val="FFFF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ru-RU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Од свих наведених молекула једино је цитохром c хидросолубилан и налази се у интермембранозном простору, остали молекули су повезани са унутрашњом мм </a:t>
            </a:r>
            <a:endParaRPr lang="fr-FR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fr-FR" sz="2400" b="1" u="sng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Fе</a:t>
            </a:r>
            <a:r>
              <a:rPr lang="fr-FR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-S </a:t>
            </a:r>
            <a:r>
              <a:rPr lang="fr-FR" sz="2400" b="1" u="sng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протеини</a:t>
            </a:r>
            <a:r>
              <a:rPr lang="sr-Cyrl-RS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 ј</a:t>
            </a:r>
            <a:r>
              <a:rPr lang="fr-FR" sz="2400" b="1" u="sng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они</a:t>
            </a:r>
            <a:r>
              <a:rPr lang="fr-FR" sz="2400" b="1" u="sng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u="sng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бакра</a:t>
            </a:r>
            <a:r>
              <a:rPr lang="fr-FR" sz="2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преносе</a:t>
            </a:r>
            <a:r>
              <a:rPr lang="fr-FR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један</a:t>
            </a:r>
            <a:r>
              <a:rPr lang="fr-FR" sz="24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електрон</a:t>
            </a:r>
            <a:endParaRPr lang="sr-Latn-C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270BDF7-8C5C-17BB-4331-8F18D370D7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2480" y="838200"/>
            <a:ext cx="4236720" cy="26484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743"/>
    </mc:Choice>
    <mc:Fallback xmlns="">
      <p:transition spd="slow" advTm="130743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260350"/>
            <a:ext cx="9144000" cy="3240088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fr-FR" sz="2400" dirty="0" err="1">
                <a:latin typeface="Arial" charset="0"/>
              </a:rPr>
              <a:t>Респираторни</a:t>
            </a:r>
            <a:r>
              <a:rPr lang="fr-FR" sz="2400" dirty="0">
                <a:latin typeface="Arial" charset="0"/>
              </a:rPr>
              <a:t> </a:t>
            </a:r>
            <a:r>
              <a:rPr lang="fr-FR" sz="2400" dirty="0" err="1">
                <a:latin typeface="Arial" charset="0"/>
              </a:rPr>
              <a:t>ланац</a:t>
            </a:r>
            <a:r>
              <a:rPr lang="fr-FR" sz="2400" dirty="0">
                <a:latin typeface="Arial" charset="0"/>
              </a:rPr>
              <a:t> </a:t>
            </a:r>
            <a:r>
              <a:rPr lang="fr-FR" sz="2400" dirty="0" err="1">
                <a:latin typeface="Arial" charset="0"/>
              </a:rPr>
              <a:t>чине</a:t>
            </a:r>
            <a:r>
              <a:rPr lang="fr-FR" sz="2400" dirty="0">
                <a:latin typeface="Arial" charset="0"/>
              </a:rPr>
              <a:t> </a:t>
            </a:r>
            <a:r>
              <a:rPr lang="fr-FR" sz="2400" dirty="0" err="1">
                <a:latin typeface="Arial" charset="0"/>
              </a:rPr>
              <a:t>следећ</a:t>
            </a:r>
            <a:r>
              <a:rPr lang="sr-Cyrl-RS" sz="2400" dirty="0">
                <a:latin typeface="Arial" charset="0"/>
              </a:rPr>
              <a:t>и ензими </a:t>
            </a:r>
            <a:r>
              <a:rPr lang="fr-FR" sz="2400" dirty="0">
                <a:latin typeface="Arial" charset="0"/>
              </a:rPr>
              <a:t>:</a:t>
            </a:r>
            <a:endParaRPr lang="sr-Cyrl-RS" sz="2400" dirty="0">
              <a:latin typeface="Arial" charset="0"/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de-DE" sz="800" b="1" dirty="0"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r>
              <a:rPr lang="x-none" sz="2000" b="1" u="sng" dirty="0">
                <a:solidFill>
                  <a:srgbClr val="FFFF00"/>
                </a:solidFill>
                <a:latin typeface="Arial" charset="0"/>
              </a:rPr>
              <a:t>комплекс</a:t>
            </a:r>
            <a:r>
              <a:rPr lang="de-DE" sz="2000" b="1" u="sng" dirty="0">
                <a:solidFill>
                  <a:srgbClr val="FFFF00"/>
                </a:solidFill>
                <a:latin typeface="Arial" charset="0"/>
              </a:rPr>
              <a:t> I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: NADH-koenzim Q-reduktaza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r>
              <a:rPr lang="x-none" sz="2000" b="1" u="sng" dirty="0">
                <a:solidFill>
                  <a:srgbClr val="FFFF00"/>
                </a:solidFill>
                <a:latin typeface="Arial" charset="0"/>
              </a:rPr>
              <a:t>комплекс</a:t>
            </a:r>
            <a:r>
              <a:rPr lang="de-DE" sz="2000" b="1" u="sng" dirty="0">
                <a:solidFill>
                  <a:srgbClr val="FFFF00"/>
                </a:solidFill>
                <a:latin typeface="Arial" charset="0"/>
              </a:rPr>
              <a:t> II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:</a:t>
            </a:r>
            <a:r>
              <a:rPr lang="sr-Latn-CS" sz="20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Sukcinat-koenzim Q-reduktaza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r>
              <a:rPr lang="x-none" sz="2000" b="1" u="sng" dirty="0">
                <a:solidFill>
                  <a:srgbClr val="FFFF00"/>
                </a:solidFill>
                <a:latin typeface="Arial" charset="0"/>
              </a:rPr>
              <a:t>комплекс</a:t>
            </a:r>
            <a:r>
              <a:rPr lang="en-US" sz="2000" b="1" u="sng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de-DE" sz="2000" b="1" u="sng" dirty="0">
                <a:solidFill>
                  <a:srgbClr val="FFFF00"/>
                </a:solidFill>
                <a:latin typeface="Arial" charset="0"/>
              </a:rPr>
              <a:t>III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: Koenzim Q-citohrom-c-reduktaza</a:t>
            </a:r>
          </a:p>
          <a:p>
            <a:pPr marL="990600" lvl="1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r>
              <a:rPr lang="x-none" sz="2000" b="1" u="sng" dirty="0">
                <a:solidFill>
                  <a:srgbClr val="FFFF00"/>
                </a:solidFill>
                <a:latin typeface="Arial" charset="0"/>
              </a:rPr>
              <a:t>комплекс</a:t>
            </a:r>
            <a:r>
              <a:rPr lang="de-DE" sz="2000" b="1" u="sng" dirty="0">
                <a:solidFill>
                  <a:srgbClr val="FFFF00"/>
                </a:solidFill>
                <a:latin typeface="Arial" charset="0"/>
              </a:rPr>
              <a:t> IV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: Citohrom-c-oksidaza</a:t>
            </a:r>
            <a:r>
              <a:rPr lang="sr-Latn-CS" sz="2000" dirty="0">
                <a:solidFill>
                  <a:srgbClr val="FFFF00"/>
                </a:solidFill>
                <a:latin typeface="Arial" charset="0"/>
              </a:rPr>
              <a:t> </a:t>
            </a:r>
            <a:endParaRPr lang="sr-Cyrl-CS" sz="2000" dirty="0">
              <a:solidFill>
                <a:srgbClr val="FFFF00"/>
              </a:solidFill>
              <a:latin typeface="Arial" charset="0"/>
            </a:endParaRPr>
          </a:p>
          <a:p>
            <a:pPr marL="990600" lvl="1" indent="-533400" eaLnBrk="1" hangingPunct="1">
              <a:lnSpc>
                <a:spcPct val="90000"/>
              </a:lnSpc>
              <a:buFont typeface="Wingdings" panose="05000000000000000000" pitchFamily="2" charset="2"/>
              <a:buAutoNum type="arabicPeriod"/>
              <a:defRPr/>
            </a:pPr>
            <a:r>
              <a:rPr lang="sr-Cyrl-CS" sz="2000" b="1" u="sng" dirty="0">
                <a:solidFill>
                  <a:srgbClr val="FFFF00"/>
                </a:solidFill>
                <a:latin typeface="Arial" charset="0"/>
              </a:rPr>
              <a:t>комплекс </a:t>
            </a:r>
            <a:r>
              <a:rPr lang="de-DE" sz="2000" b="1" u="sng" dirty="0">
                <a:solidFill>
                  <a:srgbClr val="FFFF00"/>
                </a:solidFill>
                <a:latin typeface="Arial" charset="0"/>
              </a:rPr>
              <a:t>V</a:t>
            </a:r>
            <a:r>
              <a:rPr lang="sr-Cyrl-CS" sz="2000" b="1" u="sng" dirty="0">
                <a:solidFill>
                  <a:srgbClr val="FFFF00"/>
                </a:solidFill>
                <a:latin typeface="Arial" charset="0"/>
              </a:rPr>
              <a:t>: АТР-синтаза</a:t>
            </a:r>
            <a:endParaRPr lang="sr-Latn-CS" sz="2000" b="1" u="sng" dirty="0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7563"/>
            <a:ext cx="3995738" cy="350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2" name="Picture 5" descr="resp lanac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357563"/>
            <a:ext cx="5148262" cy="3506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644"/>
    </mc:Choice>
    <mc:Fallback xmlns="">
      <p:transition spd="slow" advTm="156644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de-DE" sz="4000" b="0" dirty="0" err="1">
                <a:solidFill>
                  <a:srgbClr val="FFFF00"/>
                </a:solidFill>
                <a:latin typeface="Arial" charset="0"/>
              </a:rPr>
              <a:t>Комплекс</a:t>
            </a:r>
            <a:r>
              <a:rPr lang="de-DE" sz="4000" b="0" dirty="0">
                <a:solidFill>
                  <a:srgbClr val="FFFF00"/>
                </a:solidFill>
                <a:latin typeface="Arial" charset="0"/>
              </a:rPr>
              <a:t> I: NADH-</a:t>
            </a:r>
            <a:r>
              <a:rPr lang="de-DE" sz="4000" b="0" dirty="0" err="1">
                <a:solidFill>
                  <a:srgbClr val="FFFF00"/>
                </a:solidFill>
                <a:latin typeface="Arial" charset="0"/>
              </a:rPr>
              <a:t>CoQ</a:t>
            </a:r>
            <a:r>
              <a:rPr lang="sr-Cyrl-CS" sz="4000" b="0" dirty="0">
                <a:solidFill>
                  <a:srgbClr val="FFFF00"/>
                </a:solidFill>
                <a:latin typeface="Arial" charset="0"/>
              </a:rPr>
              <a:t>-</a:t>
            </a:r>
            <a:r>
              <a:rPr lang="de-DE" sz="4000" b="0" dirty="0" err="1">
                <a:solidFill>
                  <a:srgbClr val="FFFF00"/>
                </a:solidFill>
                <a:latin typeface="Arial" charset="0"/>
              </a:rPr>
              <a:t>редуктаза</a:t>
            </a:r>
            <a:r>
              <a:rPr lang="sr-Cyrl-RS" sz="4000" b="0" dirty="0">
                <a:solidFill>
                  <a:srgbClr val="FFFF00"/>
                </a:solidFill>
                <a:latin typeface="Arial" charset="0"/>
              </a:rPr>
              <a:t> (</a:t>
            </a:r>
            <a:r>
              <a:rPr lang="sr-Cyrl-RS" sz="4000" b="0" dirty="0" err="1">
                <a:solidFill>
                  <a:srgbClr val="FFFF00"/>
                </a:solidFill>
                <a:latin typeface="Arial" charset="0"/>
              </a:rPr>
              <a:t>флавопротеин</a:t>
            </a:r>
            <a:r>
              <a:rPr lang="sr-Cyrl-RS" sz="4000" b="0" dirty="0">
                <a:solidFill>
                  <a:srgbClr val="FFFF00"/>
                </a:solidFill>
                <a:latin typeface="Arial" charset="0"/>
              </a:rPr>
              <a:t>)</a:t>
            </a:r>
            <a:r>
              <a:rPr lang="sr-Latn-CS" sz="4000" dirty="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de-DE" sz="2000" b="1" dirty="0">
                <a:latin typeface="Arial" charset="0"/>
              </a:rPr>
              <a:t>NADH</a:t>
            </a:r>
            <a:r>
              <a:rPr lang="sr-Cyrl-CS" sz="2000" b="1" dirty="0">
                <a:latin typeface="Arial" charset="0"/>
              </a:rPr>
              <a:t>-д</a:t>
            </a:r>
            <a:r>
              <a:rPr lang="de-DE" sz="2000" b="1" dirty="0">
                <a:latin typeface="Arial" charset="0"/>
              </a:rPr>
              <a:t>ехидрогеназа</a:t>
            </a:r>
            <a:r>
              <a:rPr lang="sr-Latn-CS" sz="2000" dirty="0">
                <a:latin typeface="Arial" charset="0"/>
              </a:rPr>
              <a:t> </a:t>
            </a:r>
            <a:r>
              <a:rPr lang="de-DE" sz="2000" dirty="0">
                <a:latin typeface="Arial" charset="0"/>
              </a:rPr>
              <a:t>транспортује </a:t>
            </a:r>
            <a:r>
              <a:rPr lang="de-DE" sz="2000" b="1" u="sng" dirty="0">
                <a:solidFill>
                  <a:srgbClr val="FFFF00"/>
                </a:solidFill>
                <a:latin typeface="Arial" charset="0"/>
              </a:rPr>
              <a:t>један електронски пар са NADH</a:t>
            </a:r>
            <a:r>
              <a:rPr lang="sr-Cyrl-CS" sz="2000" b="1" u="sng" dirty="0">
                <a:solidFill>
                  <a:srgbClr val="FFFF00"/>
                </a:solidFill>
                <a:latin typeface="Arial" charset="0"/>
              </a:rPr>
              <a:t>+Н</a:t>
            </a:r>
            <a:r>
              <a:rPr lang="sr-Cyrl-CS" sz="2000" b="1" u="sng" baseline="30000" dirty="0">
                <a:solidFill>
                  <a:srgbClr val="FFFF00"/>
                </a:solidFill>
                <a:latin typeface="Arial" charset="0"/>
              </a:rPr>
              <a:t>+</a:t>
            </a:r>
            <a:r>
              <a:rPr lang="de-DE" sz="2000" b="1" u="sng" dirty="0">
                <a:solidFill>
                  <a:srgbClr val="FFFF00"/>
                </a:solidFill>
                <a:latin typeface="Arial" charset="0"/>
              </a:rPr>
              <a:t> на CоQ</a:t>
            </a:r>
            <a:endParaRPr lang="sr-Cyrl-CS" sz="2000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sz="2000" b="1" dirty="0">
              <a:solidFill>
                <a:srgbClr val="FFFF00"/>
              </a:solidFill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000" b="1" dirty="0">
                <a:effectLst/>
                <a:latin typeface="Arial" charset="0"/>
              </a:rPr>
              <a:t>Молекул </a:t>
            </a:r>
            <a:r>
              <a:rPr lang="en-US" sz="2000" b="1" dirty="0">
                <a:effectLst/>
                <a:latin typeface="Arial" charset="0"/>
              </a:rPr>
              <a:t>NADH+H+ (</a:t>
            </a:r>
            <a:r>
              <a:rPr lang="sr-Cyrl-RS" sz="2000" b="1" dirty="0">
                <a:effectLst/>
                <a:latin typeface="Arial" charset="0"/>
              </a:rPr>
              <a:t>из КЦ)  везује се за ензим са унутрашње стране унутрашње </a:t>
            </a:r>
            <a:r>
              <a:rPr lang="sr-Cyrl-RS" sz="2000" b="1" dirty="0" err="1">
                <a:effectLst/>
                <a:latin typeface="Arial" charset="0"/>
              </a:rPr>
              <a:t>мм</a:t>
            </a:r>
            <a:r>
              <a:rPr lang="sr-Cyrl-RS" sz="2000" b="1" dirty="0">
                <a:effectLst/>
                <a:latin typeface="Arial" charset="0"/>
              </a:rPr>
              <a:t> при чему редукује </a:t>
            </a:r>
            <a:r>
              <a:rPr lang="en-US" sz="2000" b="1" dirty="0">
                <a:effectLst/>
                <a:latin typeface="Arial" charset="0"/>
              </a:rPr>
              <a:t>FMN </a:t>
            </a:r>
            <a:r>
              <a:rPr lang="sr-Cyrl-RS" sz="2000" b="1" dirty="0">
                <a:effectLst/>
                <a:latin typeface="Arial" charset="0"/>
              </a:rPr>
              <a:t>у </a:t>
            </a:r>
            <a:r>
              <a:rPr lang="en-US" sz="2000" b="1" dirty="0">
                <a:effectLst/>
                <a:latin typeface="Arial" charset="0"/>
              </a:rPr>
              <a:t>FMNH2. </a:t>
            </a:r>
            <a:endParaRPr lang="sr-Cyrl-RS" sz="2000" b="1" dirty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sr-Cyrl-RS" sz="2000" b="1" dirty="0">
                <a:effectLst/>
                <a:latin typeface="Arial" charset="0"/>
              </a:rPr>
              <a:t>Електрони се  преносе са гвожђе сумпор протеина ка молекулу коензима </a:t>
            </a:r>
            <a:r>
              <a:rPr lang="en-US" sz="2000" b="1" dirty="0">
                <a:effectLst/>
                <a:latin typeface="Arial" charset="0"/>
              </a:rPr>
              <a:t>Q</a:t>
            </a:r>
            <a:endParaRPr lang="sr-Cyrl-RS" sz="2000" b="1" dirty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sr-Cyrl-RS" sz="2000" b="1" dirty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>
                <a:effectLst/>
                <a:latin typeface="Arial" charset="0"/>
              </a:rPr>
              <a:t>Примањем електрона коензим Q се редукује (у два корака-полуредуковани (1е) и редуковани коензим Q (2е)), а истовремено преносом електрона долази до </a:t>
            </a:r>
            <a:r>
              <a:rPr lang="ru-RU" sz="2000" b="1" u="sng" dirty="0">
                <a:solidFill>
                  <a:srgbClr val="FFFF00"/>
                </a:solidFill>
                <a:effectLst/>
                <a:latin typeface="Arial" charset="0"/>
              </a:rPr>
              <a:t>избацивања 4Н+ из матрикса митохондрија у интермембранозни простор (2е-4Н+).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sz="2000" b="1" dirty="0">
              <a:effectLst/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000" b="1" dirty="0">
                <a:effectLst/>
                <a:latin typeface="Arial" charset="0"/>
              </a:rPr>
              <a:t>Редуковани коензим Q (CоQH2) одлази према комплексу III респираторног ланца </a:t>
            </a:r>
            <a:endParaRPr lang="en-US" sz="2000" b="1" dirty="0">
              <a:effectLst/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042"/>
    </mc:Choice>
    <mc:Fallback xmlns="">
      <p:transition spd="slow" advTm="65042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7950" y="333375"/>
            <a:ext cx="9036050" cy="34559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de-DE" sz="2400" dirty="0">
                <a:latin typeface="Arial" charset="0"/>
              </a:rPr>
              <a:t>Први корак је </a:t>
            </a:r>
            <a:r>
              <a:rPr lang="de-DE" sz="2400" dirty="0">
                <a:solidFill>
                  <a:srgbClr val="FFFF00"/>
                </a:solidFill>
                <a:latin typeface="Arial" charset="0"/>
              </a:rPr>
              <a:t>везивање NADH</a:t>
            </a:r>
            <a:r>
              <a:rPr lang="sr-Cyrl-CS" sz="2400" dirty="0">
                <a:solidFill>
                  <a:srgbClr val="FFFF00"/>
                </a:solidFill>
                <a:latin typeface="Arial" charset="0"/>
              </a:rPr>
              <a:t>+Н</a:t>
            </a:r>
            <a:r>
              <a:rPr lang="sr-Cyrl-CS" sz="2400" baseline="30000" dirty="0">
                <a:solidFill>
                  <a:srgbClr val="FFFF00"/>
                </a:solidFill>
                <a:latin typeface="Arial" charset="0"/>
              </a:rPr>
              <a:t>+</a:t>
            </a:r>
            <a:r>
              <a:rPr lang="sr-Cyrl-CS" sz="2400" dirty="0">
                <a:latin typeface="Arial" charset="0"/>
              </a:rPr>
              <a:t> </a:t>
            </a:r>
            <a:r>
              <a:rPr lang="de-DE" sz="2400" dirty="0">
                <a:latin typeface="Arial" charset="0"/>
              </a:rPr>
              <a:t>за ензим са унутрашње стране унутрашње митохондријалне мембране, при чему </a:t>
            </a:r>
            <a:r>
              <a:rPr lang="sr-Cyrl-CS" sz="2400" dirty="0">
                <a:latin typeface="Arial" charset="0"/>
              </a:rPr>
              <a:t>се </a:t>
            </a:r>
            <a:r>
              <a:rPr lang="de-DE" sz="2400" b="1" dirty="0">
                <a:solidFill>
                  <a:srgbClr val="FFFF00"/>
                </a:solidFill>
                <a:latin typeface="Arial" charset="0"/>
              </a:rPr>
              <a:t>редукује FMN</a:t>
            </a:r>
            <a:r>
              <a:rPr lang="de-DE" sz="2400" dirty="0">
                <a:latin typeface="Arial" charset="0"/>
              </a:rPr>
              <a:t>, који чини део самог ензима, </a:t>
            </a:r>
            <a:r>
              <a:rPr lang="de-DE" sz="2400" b="1" dirty="0">
                <a:solidFill>
                  <a:srgbClr val="FFFF00"/>
                </a:solidFill>
                <a:latin typeface="Arial" charset="0"/>
              </a:rPr>
              <a:t>дајући FMNH</a:t>
            </a:r>
            <a:r>
              <a:rPr lang="de-DE" sz="2400" b="1" baseline="-25000" dirty="0">
                <a:solidFill>
                  <a:srgbClr val="FFFF00"/>
                </a:solidFill>
                <a:latin typeface="Arial" charset="0"/>
              </a:rPr>
              <a:t>2</a:t>
            </a:r>
            <a:endParaRPr lang="sr-Cyrl-CS" sz="2400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de-DE" sz="2400" dirty="0">
                <a:solidFill>
                  <a:srgbClr val="FFFF00"/>
                </a:solidFill>
                <a:latin typeface="Arial" charset="0"/>
              </a:rPr>
              <a:t> </a:t>
            </a:r>
            <a:endParaRPr lang="sr-Cyrl-CS" sz="2400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de-DE" sz="2400" dirty="0">
                <a:latin typeface="Arial" charset="0"/>
              </a:rPr>
              <a:t>Следећи корак је </a:t>
            </a:r>
            <a:r>
              <a:rPr lang="de-DE" sz="2400" b="1" dirty="0">
                <a:solidFill>
                  <a:srgbClr val="FFFF00"/>
                </a:solidFill>
                <a:latin typeface="Arial" charset="0"/>
              </a:rPr>
              <a:t>трансфер електрона са FMNH</a:t>
            </a:r>
            <a:r>
              <a:rPr lang="de-DE" sz="2400" b="1" baseline="-25000" dirty="0">
                <a:solidFill>
                  <a:srgbClr val="FFFF00"/>
                </a:solidFill>
                <a:latin typeface="Arial" charset="0"/>
              </a:rPr>
              <a:t>2</a:t>
            </a:r>
            <a:r>
              <a:rPr lang="de-DE" sz="2400" b="1" dirty="0">
                <a:latin typeface="Arial" charset="0"/>
              </a:rPr>
              <a:t> на низ Fе-S протеина</a:t>
            </a:r>
            <a:r>
              <a:rPr lang="de-DE" sz="2400" dirty="0">
                <a:latin typeface="Arial" charset="0"/>
              </a:rPr>
              <a:t>, а затим у крајњој фази</a:t>
            </a:r>
            <a:r>
              <a:rPr lang="sr-Cyrl-CS" sz="2400" dirty="0">
                <a:latin typeface="Arial" charset="0"/>
              </a:rPr>
              <a:t>,</a:t>
            </a:r>
            <a:r>
              <a:rPr lang="de-DE" sz="2400" dirty="0">
                <a:latin typeface="Arial" charset="0"/>
              </a:rPr>
              <a:t> електрони бивају упућени </a:t>
            </a:r>
            <a:r>
              <a:rPr lang="ru-RU" sz="2400" b="1" dirty="0">
                <a:solidFill>
                  <a:srgbClr val="FFFF00"/>
                </a:solidFill>
                <a:latin typeface="Arial" charset="0"/>
                <a:cs typeface="Arial" charset="0"/>
              </a:rPr>
              <a:t>н</a:t>
            </a:r>
            <a:r>
              <a:rPr lang="de-DE" sz="2400" b="1" dirty="0">
                <a:solidFill>
                  <a:srgbClr val="FFFF00"/>
                </a:solidFill>
                <a:latin typeface="Arial" charset="0"/>
              </a:rPr>
              <a:t>а CоQ</a:t>
            </a:r>
            <a:r>
              <a:rPr lang="sr-Cyrl-CS" sz="24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CS" sz="2400" dirty="0">
                <a:solidFill>
                  <a:srgbClr val="FFFF00"/>
                </a:solidFill>
                <a:latin typeface="Arial" charset="0"/>
              </a:rPr>
              <a:t>(</a:t>
            </a:r>
            <a:r>
              <a:rPr lang="sr-Cyrl-CS" sz="2400" b="1" dirty="0">
                <a:solidFill>
                  <a:srgbClr val="FFFF00"/>
                </a:solidFill>
                <a:latin typeface="Arial" charset="0"/>
              </a:rPr>
              <a:t>редукује се и постаје </a:t>
            </a:r>
            <a:r>
              <a:rPr lang="de-DE" sz="2400" b="1" dirty="0">
                <a:solidFill>
                  <a:srgbClr val="FFFF00"/>
                </a:solidFill>
                <a:latin typeface="Arial" charset="0"/>
              </a:rPr>
              <a:t>CоQ</a:t>
            </a:r>
            <a:r>
              <a:rPr lang="en-US" sz="2400" b="1" dirty="0">
                <a:solidFill>
                  <a:srgbClr val="FFFF00"/>
                </a:solidFill>
                <a:latin typeface="Arial" charset="0"/>
                <a:cs typeface="Arial" charset="0"/>
              </a:rPr>
              <a:t>H</a:t>
            </a:r>
            <a:r>
              <a:rPr lang="en-US" sz="2400" b="1" baseline="-25000" dirty="0">
                <a:solidFill>
                  <a:srgbClr val="FFFF00"/>
                </a:solidFill>
                <a:latin typeface="Arial" charset="0"/>
                <a:cs typeface="Arial" charset="0"/>
              </a:rPr>
              <a:t>2</a:t>
            </a:r>
            <a:r>
              <a:rPr lang="sr-Cyrl-CS" sz="2400" dirty="0">
                <a:solidFill>
                  <a:srgbClr val="FFFF00"/>
                </a:solidFill>
                <a:latin typeface="Arial" charset="0"/>
              </a:rPr>
              <a:t>)</a:t>
            </a:r>
            <a:r>
              <a:rPr lang="de-DE" sz="2400" dirty="0">
                <a:latin typeface="Arial" charset="0"/>
              </a:rPr>
              <a:t>, који је мобилни транспортер електрона</a:t>
            </a:r>
            <a:endParaRPr lang="sr-Latn-CS" sz="2400" dirty="0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0" r="13872"/>
          <a:stretch>
            <a:fillRect/>
          </a:stretch>
        </p:blipFill>
        <p:spPr bwMode="auto">
          <a:xfrm>
            <a:off x="1476375" y="3525838"/>
            <a:ext cx="5040313" cy="3243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998"/>
    </mc:Choice>
    <mc:Fallback xmlns="">
      <p:transition spd="slow" advTm="99998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74638"/>
            <a:ext cx="9144000" cy="777875"/>
          </a:xfrm>
        </p:spPr>
        <p:txBody>
          <a:bodyPr/>
          <a:lstStyle/>
          <a:p>
            <a:pPr eaLnBrk="1" hangingPunct="1">
              <a:defRPr/>
            </a:pPr>
            <a:r>
              <a:rPr lang="de-DE" sz="3200" b="0">
                <a:solidFill>
                  <a:srgbClr val="FFFF00"/>
                </a:solidFill>
                <a:latin typeface="Arial" charset="0"/>
              </a:rPr>
              <a:t>Комплeкс II: сукцинат-коeнзим Q</a:t>
            </a:r>
            <a:r>
              <a:rPr lang="sr-Cyrl-CS" sz="3200" b="0">
                <a:solidFill>
                  <a:srgbClr val="FFFF00"/>
                </a:solidFill>
                <a:latin typeface="Arial" charset="0"/>
              </a:rPr>
              <a:t>-</a:t>
            </a:r>
            <a:r>
              <a:rPr lang="de-DE" sz="3200" b="0">
                <a:solidFill>
                  <a:srgbClr val="FFFF00"/>
                </a:solidFill>
                <a:latin typeface="Arial" charset="0"/>
              </a:rPr>
              <a:t>рeдуктаза</a:t>
            </a:r>
            <a:r>
              <a:rPr lang="sr-Latn-CS" sz="320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96975"/>
            <a:ext cx="9144000" cy="2232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de-DE" sz="2200" dirty="0">
                <a:latin typeface="Arial" charset="0"/>
              </a:rPr>
              <a:t>Комплeкс</a:t>
            </a:r>
            <a:r>
              <a:rPr lang="sr-Cyrl-CS" sz="2200" dirty="0">
                <a:latin typeface="Arial" charset="0"/>
              </a:rPr>
              <a:t> </a:t>
            </a:r>
            <a:r>
              <a:rPr lang="en-US" sz="2200" dirty="0">
                <a:latin typeface="Arial" charset="0"/>
                <a:cs typeface="Arial" charset="0"/>
              </a:rPr>
              <a:t>II</a:t>
            </a:r>
            <a:r>
              <a:rPr lang="sr-Cyrl-CS" sz="2200" dirty="0">
                <a:latin typeface="Arial" charset="0"/>
                <a:cs typeface="Arial" charset="0"/>
              </a:rPr>
              <a:t>,</a:t>
            </a:r>
            <a:r>
              <a:rPr lang="de-DE" sz="2200" dirty="0">
                <a:latin typeface="Arial" charset="0"/>
              </a:rPr>
              <a:t> сукцинат</a:t>
            </a:r>
            <a:r>
              <a:rPr lang="sr-Cyrl-CS" sz="2200" dirty="0">
                <a:latin typeface="Arial" charset="0"/>
              </a:rPr>
              <a:t>-</a:t>
            </a:r>
            <a:r>
              <a:rPr lang="de-DE" sz="2200" dirty="0">
                <a:latin typeface="Arial" charset="0"/>
              </a:rPr>
              <a:t>дeхидрогeнaз</a:t>
            </a:r>
            <a:r>
              <a:rPr lang="sr-Cyrl-CS" sz="2200" dirty="0">
                <a:latin typeface="Arial" charset="0"/>
              </a:rPr>
              <a:t>а,</a:t>
            </a:r>
            <a:r>
              <a:rPr lang="de-DE" sz="2200" dirty="0">
                <a:latin typeface="Arial" charset="0"/>
              </a:rPr>
              <a:t> јe </a:t>
            </a:r>
            <a:r>
              <a:rPr lang="de-DE" sz="2200" dirty="0">
                <a:solidFill>
                  <a:srgbClr val="FFFF00"/>
                </a:solidFill>
                <a:latin typeface="Arial" charset="0"/>
              </a:rPr>
              <a:t>јeдини eнзим циклусa лимунскe кисeлинe</a:t>
            </a:r>
            <a:r>
              <a:rPr lang="sr-Cyrl-CS" sz="2200" dirty="0">
                <a:solidFill>
                  <a:srgbClr val="FFFF00"/>
                </a:solidFill>
                <a:latin typeface="Arial" charset="0"/>
              </a:rPr>
              <a:t>, КЦ,</a:t>
            </a:r>
            <a:r>
              <a:rPr lang="de-DE" sz="2200" dirty="0">
                <a:solidFill>
                  <a:srgbClr val="FFFF00"/>
                </a:solidFill>
                <a:latin typeface="Arial" charset="0"/>
              </a:rPr>
              <a:t> повeзaн сa унутрaшњoм митoхoндријaлнoм мeмбрaнoм</a:t>
            </a:r>
            <a:endParaRPr lang="sr-Cyrl-CS" sz="2200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en-US" sz="1600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de-DE" sz="2200" dirty="0">
                <a:latin typeface="Arial" charset="0"/>
              </a:rPr>
              <a:t>При </a:t>
            </a:r>
            <a:r>
              <a:rPr lang="sr-Cyrl-CS" sz="2200" dirty="0">
                <a:latin typeface="Arial" charset="0"/>
              </a:rPr>
              <a:t>оксидацији</a:t>
            </a:r>
            <a:r>
              <a:rPr lang="de-DE" sz="2200" dirty="0">
                <a:latin typeface="Arial" charset="0"/>
              </a:rPr>
              <a:t> сукцинaтa у фумaрaт дeшaвa сe и </a:t>
            </a:r>
            <a:r>
              <a:rPr lang="de-DE" sz="2200" b="1" dirty="0">
                <a:solidFill>
                  <a:srgbClr val="FFFF00"/>
                </a:solidFill>
                <a:latin typeface="Arial" charset="0"/>
              </a:rPr>
              <a:t>рeдукцијa FAD-a</a:t>
            </a:r>
            <a:r>
              <a:rPr lang="de-DE" sz="2200" dirty="0">
                <a:latin typeface="Arial" charset="0"/>
              </a:rPr>
              <a:t>, кoји чини сaстaвни дeo кoмплeксa II, </a:t>
            </a:r>
            <a:r>
              <a:rPr lang="de-DE" sz="2200" b="1" dirty="0">
                <a:solidFill>
                  <a:srgbClr val="FFFF00"/>
                </a:solidFill>
                <a:latin typeface="Arial" charset="0"/>
              </a:rPr>
              <a:t>у FADH</a:t>
            </a:r>
            <a:r>
              <a:rPr lang="de-DE" sz="2200" b="1" baseline="-25000" dirty="0">
                <a:solidFill>
                  <a:srgbClr val="FFFF00"/>
                </a:solidFill>
                <a:latin typeface="Arial" charset="0"/>
              </a:rPr>
              <a:t>2</a:t>
            </a:r>
            <a:r>
              <a:rPr lang="sr-Latn-CS" sz="2200" dirty="0">
                <a:latin typeface="Arial" charset="0"/>
              </a:rPr>
              <a:t> </a:t>
            </a:r>
            <a:endParaRPr lang="en-US" sz="2200" dirty="0">
              <a:latin typeface="Arial" charset="0"/>
            </a:endParaRPr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0" y="3284538"/>
            <a:ext cx="5867400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de-DE" sz="22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Одмах након ове редукције, </a:t>
            </a:r>
            <a:r>
              <a:rPr lang="de-DE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FADH</a:t>
            </a:r>
            <a:r>
              <a:rPr lang="de-DE" sz="2200" b="1" baseline="-2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2</a:t>
            </a:r>
            <a:r>
              <a:rPr lang="de-DE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пребацује електроне на CоQ</a:t>
            </a:r>
            <a:r>
              <a:rPr lang="de-DE" sz="2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,</a:t>
            </a:r>
            <a:r>
              <a:rPr lang="de-DE" sz="22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</a:t>
            </a:r>
            <a:r>
              <a:rPr lang="sr-Cyrl-CS" sz="22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и тиме га редукује у </a:t>
            </a:r>
            <a:r>
              <a:rPr lang="de-DE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CоQ</a:t>
            </a:r>
            <a:r>
              <a:rPr lang="en-US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H</a:t>
            </a:r>
            <a:r>
              <a:rPr lang="en-US" sz="2200" b="1" baseline="-2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2</a:t>
            </a:r>
            <a:r>
              <a:rPr lang="sr-Cyrl-CS" sz="22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,</a:t>
            </a:r>
            <a:r>
              <a:rPr lang="sr-Cyrl-CS" sz="22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</a:t>
            </a:r>
            <a:r>
              <a:rPr lang="de-DE" sz="22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преко</a:t>
            </a:r>
            <a:r>
              <a:rPr lang="de-DE" sz="22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Fе-S протеина</a:t>
            </a:r>
            <a:r>
              <a:rPr lang="sr-Latn-CS" sz="22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</a:t>
            </a:r>
            <a:endParaRPr lang="sr-Cyrl-CS" sz="22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endParaRPr lang="sr-Cyrl-CS" sz="8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de-DE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CоQ</a:t>
            </a:r>
            <a:r>
              <a:rPr lang="en-US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H</a:t>
            </a:r>
            <a:r>
              <a:rPr lang="en-US" sz="2200" b="1" baseline="-2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2</a:t>
            </a:r>
            <a:r>
              <a:rPr lang="sr-Cyrl-CS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упућује се на </a:t>
            </a:r>
            <a:r>
              <a:rPr lang="sr-Cyrl-CS" sz="2200" b="1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комлекс</a:t>
            </a:r>
            <a:r>
              <a:rPr lang="sr-Cyrl-CS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en-US" sz="2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III</a:t>
            </a:r>
            <a:endParaRPr lang="sr-Cyrl-R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sr-Cyrl-RS" sz="2200" b="1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endParaRPr lang="sr-Cyrl-RS" sz="2200" b="1" baseline="30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Char char="n"/>
              <a:defRPr/>
            </a:pPr>
            <a:r>
              <a:rPr lang="sr-Cyrl-RS" sz="1800" b="1" u="sng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 КОМПЛЕКСУ </a:t>
            </a:r>
            <a:r>
              <a:rPr lang="ru-RU" sz="1800" b="1" u="sng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II НЕМА ТРАНСПОРТА ПРОТОНА У МЕЂУМЕМБРАНСКИ ПРОСТОР </a:t>
            </a:r>
            <a:endParaRPr lang="en-US" sz="2200" b="1" u="sng" baseline="30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Arial" charset="0"/>
            </a:endParaRPr>
          </a:p>
        </p:txBody>
      </p:sp>
      <p:pic>
        <p:nvPicPr>
          <p:cNvPr id="48133" name="Picture 7" descr="kompleks I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007802"/>
            <a:ext cx="2768600" cy="256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906"/>
    </mc:Choice>
    <mc:Fallback xmlns="">
      <p:transition spd="slow" advTm="93906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71438"/>
            <a:ext cx="9144000" cy="981075"/>
          </a:xfrm>
        </p:spPr>
        <p:txBody>
          <a:bodyPr/>
          <a:lstStyle/>
          <a:p>
            <a:pPr eaLnBrk="1" hangingPunct="1">
              <a:defRPr/>
            </a:pPr>
            <a:r>
              <a:rPr lang="de-DE" sz="4000" b="0" dirty="0">
                <a:solidFill>
                  <a:srgbClr val="FFFF00"/>
                </a:solidFill>
                <a:latin typeface="Arial" charset="0"/>
              </a:rPr>
              <a:t>Кoмплeкс III: Кoeнзим Q-цитoхрoм-</a:t>
            </a:r>
            <a:r>
              <a:rPr lang="sr-Cyrl-RS" sz="4000" b="0" i="1" dirty="0">
                <a:solidFill>
                  <a:srgbClr val="FFFF00"/>
                </a:solidFill>
                <a:latin typeface="Arial" charset="0"/>
              </a:rPr>
              <a:t>с</a:t>
            </a:r>
            <a:r>
              <a:rPr lang="de-DE" sz="4000" b="0" dirty="0">
                <a:solidFill>
                  <a:srgbClr val="FFFF00"/>
                </a:solidFill>
                <a:latin typeface="Arial" charset="0"/>
              </a:rPr>
              <a:t>-рeдуктaзa</a:t>
            </a:r>
            <a:endParaRPr lang="sr-Latn-CS" sz="4000" b="0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6513" y="1268413"/>
            <a:ext cx="8226426" cy="52562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de-DE" sz="2000" dirty="0">
                <a:latin typeface="Arial" charset="0"/>
              </a:rPr>
              <a:t>У комплексу III ланца транспорта </a:t>
            </a:r>
            <a:endParaRPr lang="sr-Cyrl-CS" sz="20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de-DE" sz="2000" dirty="0">
                <a:latin typeface="Arial" charset="0"/>
              </a:rPr>
              <a:t>електрона</a:t>
            </a:r>
            <a:r>
              <a:rPr lang="sr-Cyrl-CS" sz="2000" dirty="0">
                <a:latin typeface="Arial" charset="0"/>
              </a:rPr>
              <a:t>,</a:t>
            </a:r>
            <a:r>
              <a:rPr lang="de-DE" sz="2000" dirty="0">
                <a:latin typeface="Arial" charset="0"/>
              </a:rPr>
              <a:t> </a:t>
            </a:r>
            <a:r>
              <a:rPr lang="de-DE" sz="2000" dirty="0">
                <a:solidFill>
                  <a:srgbClr val="FFFF00"/>
                </a:solidFill>
                <a:latin typeface="Arial" charset="0"/>
              </a:rPr>
              <a:t>C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оQH</a:t>
            </a:r>
            <a:r>
              <a:rPr lang="de-DE" sz="2000" b="1" baseline="-25000" dirty="0">
                <a:solidFill>
                  <a:srgbClr val="FFFF00"/>
                </a:solidFill>
                <a:latin typeface="Arial" charset="0"/>
              </a:rPr>
              <a:t>2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 предаје електроне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цитохрому-</a:t>
            </a:r>
            <a:r>
              <a:rPr lang="sr-Cyrl-RS" sz="2000" b="1" i="1" dirty="0">
                <a:solidFill>
                  <a:srgbClr val="FFFF00"/>
                </a:solidFill>
                <a:latin typeface="Arial" charset="0"/>
              </a:rPr>
              <a:t>с</a:t>
            </a:r>
            <a:r>
              <a:rPr lang="de-DE" sz="2000" dirty="0">
                <a:latin typeface="Arial" charset="0"/>
              </a:rPr>
              <a:t> </a:t>
            </a:r>
            <a:r>
              <a:rPr lang="de-DE" sz="2000" b="1" dirty="0" err="1">
                <a:latin typeface="Arial" charset="0"/>
              </a:rPr>
              <a:t>путем</a:t>
            </a:r>
            <a:r>
              <a:rPr lang="de-DE" sz="2000" dirty="0">
                <a:latin typeface="Arial" charset="0"/>
              </a:rPr>
              <a:t> </a:t>
            </a:r>
            <a:r>
              <a:rPr lang="de-DE" sz="2000" b="1" u="sng" dirty="0" err="1">
                <a:solidFill>
                  <a:srgbClr val="FFFF00"/>
                </a:solidFill>
                <a:latin typeface="Arial" charset="0"/>
              </a:rPr>
              <a:t>циклусa</a:t>
            </a:r>
            <a:r>
              <a:rPr lang="de-DE" sz="2000" b="1" u="sng" dirty="0">
                <a:solidFill>
                  <a:srgbClr val="FFFF00"/>
                </a:solidFill>
                <a:latin typeface="Arial" charset="0"/>
              </a:rPr>
              <a:t> Q,</a:t>
            </a:r>
            <a:r>
              <a:rPr lang="de-DE" sz="2000" b="1" dirty="0">
                <a:latin typeface="Arial" charset="0"/>
              </a:rPr>
              <a:t> </a:t>
            </a:r>
            <a:r>
              <a:rPr lang="de-DE" sz="2000" dirty="0" err="1">
                <a:latin typeface="Arial" charset="0"/>
              </a:rPr>
              <a:t>при</a:t>
            </a:r>
            <a:endParaRPr lang="de-DE" sz="20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de-DE" sz="2000" dirty="0">
                <a:latin typeface="Arial" charset="0"/>
              </a:rPr>
              <a:t> чему долази </a:t>
            </a:r>
            <a:r>
              <a:rPr lang="de-DE" sz="2000" dirty="0" err="1">
                <a:solidFill>
                  <a:srgbClr val="FFFF00"/>
                </a:solidFill>
                <a:latin typeface="Arial" charset="0"/>
              </a:rPr>
              <a:t>до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de-DE" sz="2000" b="1" dirty="0" err="1">
                <a:solidFill>
                  <a:srgbClr val="FFFF00"/>
                </a:solidFill>
                <a:latin typeface="Arial" charset="0"/>
              </a:rPr>
              <a:t>оксидације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 CоQH</a:t>
            </a:r>
            <a:r>
              <a:rPr lang="de-DE" sz="2000" b="1" baseline="-25000" dirty="0">
                <a:solidFill>
                  <a:srgbClr val="FFFF00"/>
                </a:solidFill>
                <a:latin typeface="Arial" charset="0"/>
              </a:rPr>
              <a:t>2</a:t>
            </a:r>
            <a:r>
              <a:rPr lang="sr-Cyrl-CS" sz="2000" b="1" baseline="-2500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Arial" charset="0"/>
              </a:rPr>
              <a:t>у 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CоQ</a:t>
            </a:r>
            <a:endParaRPr lang="de-DE" sz="2000" b="1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>
                <a:latin typeface="Arial" charset="0"/>
              </a:rPr>
              <a:t> </a:t>
            </a:r>
            <a:endParaRPr lang="en-US" sz="20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de-DE" sz="2000" u="sng" dirty="0">
                <a:latin typeface="Arial" charset="0"/>
              </a:rPr>
              <a:t>Оксидација CоQH</a:t>
            </a:r>
            <a:r>
              <a:rPr lang="de-DE" sz="2000" u="sng" baseline="-25000" dirty="0">
                <a:latin typeface="Arial" charset="0"/>
              </a:rPr>
              <a:t>2</a:t>
            </a:r>
            <a:r>
              <a:rPr lang="de-DE" sz="2000" u="sng" dirty="0">
                <a:latin typeface="Arial" charset="0"/>
              </a:rPr>
              <a:t> дешава се у две фазе</a:t>
            </a:r>
            <a:endParaRPr lang="de-DE" sz="20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Latn-CS" sz="2000" dirty="0">
                <a:latin typeface="Arial" charset="0"/>
              </a:rPr>
              <a:t> </a:t>
            </a:r>
            <a:endParaRPr lang="en-US" sz="2000" dirty="0">
              <a:latin typeface="Arial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RS" sz="2000" u="sng" dirty="0">
                <a:latin typeface="Arial" charset="0"/>
              </a:rPr>
              <a:t>1. половина</a:t>
            </a:r>
            <a:r>
              <a:rPr lang="sr-Cyrl-RS" sz="2000" dirty="0">
                <a:latin typeface="Arial" charset="0"/>
              </a:rPr>
              <a:t>: Ј</a:t>
            </a:r>
            <a:r>
              <a:rPr lang="de-DE" sz="2000" dirty="0" err="1">
                <a:latin typeface="Arial" charset="0"/>
              </a:rPr>
              <a:t>едан</a:t>
            </a:r>
            <a:r>
              <a:rPr lang="de-DE" sz="2000" dirty="0">
                <a:latin typeface="Arial" charset="0"/>
              </a:rPr>
              <a:t> електрон са </a:t>
            </a:r>
            <a:r>
              <a:rPr lang="de-DE" sz="2000" dirty="0">
                <a:solidFill>
                  <a:srgbClr val="FFFF00"/>
                </a:solidFill>
                <a:latin typeface="Arial" charset="0"/>
              </a:rPr>
              <a:t>CоQH</a:t>
            </a:r>
            <a:r>
              <a:rPr lang="de-DE" sz="2000" baseline="-25000" dirty="0">
                <a:solidFill>
                  <a:srgbClr val="FFFF00"/>
                </a:solidFill>
                <a:latin typeface="Arial" charset="0"/>
              </a:rPr>
              <a:t>2</a:t>
            </a:r>
            <a:r>
              <a:rPr lang="de-DE" sz="2000" dirty="0">
                <a:latin typeface="Arial" charset="0"/>
              </a:rPr>
              <a:t> </a:t>
            </a:r>
            <a:endParaRPr lang="sr-Cyrl-RS" sz="2000" dirty="0">
              <a:latin typeface="Arial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de-DE" sz="2000" dirty="0" err="1">
                <a:latin typeface="Arial" charset="0"/>
              </a:rPr>
              <a:t>на</a:t>
            </a:r>
            <a:r>
              <a:rPr lang="de-DE" sz="2000" dirty="0">
                <a:latin typeface="Arial" charset="0"/>
              </a:rPr>
              <a:t> Qp </a:t>
            </a:r>
            <a:r>
              <a:rPr lang="de-DE" sz="2000" dirty="0" err="1">
                <a:latin typeface="Arial" charset="0"/>
              </a:rPr>
              <a:t>месту</a:t>
            </a:r>
            <a:r>
              <a:rPr lang="de-DE" sz="2000" dirty="0">
                <a:latin typeface="Arial" charset="0"/>
              </a:rPr>
              <a:t> </a:t>
            </a:r>
            <a:r>
              <a:rPr lang="de-DE" sz="2000" dirty="0" err="1">
                <a:latin typeface="Arial" charset="0"/>
              </a:rPr>
              <a:t>пребацује</a:t>
            </a:r>
            <a:r>
              <a:rPr lang="de-DE" sz="2000" dirty="0">
                <a:latin typeface="Arial" charset="0"/>
              </a:rPr>
              <a:t> </a:t>
            </a:r>
            <a:r>
              <a:rPr lang="sr-Cyrl-RS" sz="2000" dirty="0">
                <a:solidFill>
                  <a:srgbClr val="FFFF00"/>
                </a:solidFill>
                <a:latin typeface="Arial" charset="0"/>
              </a:rPr>
              <a:t>се на </a:t>
            </a:r>
            <a:r>
              <a:rPr lang="de-DE" sz="2000" dirty="0" err="1">
                <a:solidFill>
                  <a:srgbClr val="FFFF00"/>
                </a:solidFill>
                <a:latin typeface="Arial" charset="0"/>
              </a:rPr>
              <a:t>Fе</a:t>
            </a:r>
            <a:r>
              <a:rPr lang="de-DE" sz="2000" dirty="0">
                <a:solidFill>
                  <a:srgbClr val="FFFF00"/>
                </a:solidFill>
                <a:latin typeface="Arial" charset="0"/>
              </a:rPr>
              <a:t>-S</a:t>
            </a:r>
            <a:r>
              <a:rPr lang="de-DE" sz="2000" dirty="0">
                <a:latin typeface="Arial" charset="0"/>
              </a:rPr>
              <a:t> </a:t>
            </a:r>
            <a:r>
              <a:rPr lang="de-DE" sz="2000" dirty="0" err="1">
                <a:latin typeface="Arial" charset="0"/>
              </a:rPr>
              <a:t>протеин</a:t>
            </a:r>
            <a:r>
              <a:rPr lang="de-DE" sz="2000" dirty="0">
                <a:latin typeface="Arial" charset="0"/>
              </a:rPr>
              <a:t>,</a:t>
            </a: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de-DE" sz="2000" dirty="0">
                <a:latin typeface="Arial" charset="0"/>
              </a:rPr>
              <a:t>а </a:t>
            </a:r>
            <a:r>
              <a:rPr lang="de-DE" sz="2000" dirty="0" err="1">
                <a:latin typeface="Arial" charset="0"/>
              </a:rPr>
              <a:t>затим</a:t>
            </a:r>
            <a:r>
              <a:rPr lang="de-DE" sz="2000" dirty="0">
                <a:latin typeface="Arial" charset="0"/>
              </a:rPr>
              <a:t> </a:t>
            </a:r>
            <a:r>
              <a:rPr lang="de-DE" sz="2000" dirty="0" err="1">
                <a:solidFill>
                  <a:srgbClr val="FFFF00"/>
                </a:solidFill>
                <a:latin typeface="Arial" charset="0"/>
              </a:rPr>
              <a:t>на</a:t>
            </a:r>
            <a:r>
              <a:rPr lang="de-DE" sz="2000" dirty="0">
                <a:solidFill>
                  <a:srgbClr val="FFFF00"/>
                </a:solidFill>
                <a:latin typeface="Arial" charset="0"/>
              </a:rPr>
              <a:t> цитохром-</a:t>
            </a:r>
            <a:r>
              <a:rPr lang="sr-Cyrl-RS" sz="2000" i="1" dirty="0">
                <a:solidFill>
                  <a:srgbClr val="FFFF00"/>
                </a:solidFill>
                <a:latin typeface="Arial" charset="0"/>
              </a:rPr>
              <a:t>с</a:t>
            </a:r>
            <a:r>
              <a:rPr lang="de-DE" sz="2000" dirty="0">
                <a:solidFill>
                  <a:srgbClr val="FFFF00"/>
                </a:solidFill>
                <a:latin typeface="Arial" charset="0"/>
              </a:rPr>
              <a:t>1</a:t>
            </a:r>
            <a:r>
              <a:rPr lang="de-DE" sz="2000" dirty="0">
                <a:latin typeface="Arial" charset="0"/>
              </a:rPr>
              <a:t> при </a:t>
            </a:r>
            <a:r>
              <a:rPr lang="sr-Latn-CS" sz="2000" dirty="0">
                <a:latin typeface="Arial" charset="0"/>
              </a:rPr>
              <a:t>ч</a:t>
            </a:r>
            <a:r>
              <a:rPr lang="de-DE" sz="2000" dirty="0" err="1">
                <a:latin typeface="Arial" charset="0"/>
              </a:rPr>
              <a:t>ему</a:t>
            </a:r>
            <a:r>
              <a:rPr lang="de-DE" sz="2000" dirty="0">
                <a:latin typeface="Arial" charset="0"/>
              </a:rPr>
              <a:t> </a:t>
            </a:r>
            <a:r>
              <a:rPr lang="de-DE" sz="2000" dirty="0" err="1">
                <a:latin typeface="Arial" charset="0"/>
              </a:rPr>
              <a:t>се</a:t>
            </a:r>
            <a:endParaRPr lang="de-DE" sz="2000" dirty="0">
              <a:latin typeface="Arial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de-DE" sz="2000" b="1" u="sng" dirty="0" err="1">
                <a:solidFill>
                  <a:srgbClr val="FFFF00"/>
                </a:solidFill>
                <a:latin typeface="Arial" charset="0"/>
              </a:rPr>
              <a:t>ослоба</a:t>
            </a:r>
            <a:r>
              <a:rPr lang="sr-Latn-CS" sz="2000" b="1" u="sng" dirty="0">
                <a:solidFill>
                  <a:srgbClr val="FFFF00"/>
                </a:solidFill>
                <a:latin typeface="Arial" charset="0"/>
              </a:rPr>
              <a:t>ђ</a:t>
            </a:r>
            <a:r>
              <a:rPr lang="de-DE" sz="2000" b="1" u="sng" dirty="0">
                <a:solidFill>
                  <a:srgbClr val="FFFF00"/>
                </a:solidFill>
                <a:latin typeface="Arial" charset="0"/>
              </a:rPr>
              <a:t>а</a:t>
            </a:r>
            <a:r>
              <a:rPr lang="sr-Latn-CS" sz="2000" b="1" u="sng" dirty="0">
                <a:solidFill>
                  <a:srgbClr val="FFFF00"/>
                </a:solidFill>
                <a:latin typeface="Arial" charset="0"/>
              </a:rPr>
              <a:t>ју</a:t>
            </a:r>
            <a:r>
              <a:rPr lang="de-DE" sz="2000" b="1" u="sng" dirty="0">
                <a:solidFill>
                  <a:srgbClr val="FFFF00"/>
                </a:solidFill>
                <a:latin typeface="Arial" charset="0"/>
              </a:rPr>
              <a:t> два H</a:t>
            </a:r>
            <a:r>
              <a:rPr lang="de-DE" sz="2000" b="1" u="sng" baseline="30000" dirty="0">
                <a:solidFill>
                  <a:srgbClr val="FFFF00"/>
                </a:solidFill>
                <a:latin typeface="Arial" charset="0"/>
              </a:rPr>
              <a:t>+</a:t>
            </a:r>
            <a:r>
              <a:rPr lang="de-DE" sz="2000" b="1" u="sng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de-DE" sz="2000" b="1" u="sng" dirty="0" err="1">
                <a:solidFill>
                  <a:srgbClr val="FFFF00"/>
                </a:solidFill>
                <a:latin typeface="Arial" charset="0"/>
              </a:rPr>
              <a:t>јона</a:t>
            </a:r>
            <a:r>
              <a:rPr lang="de-DE" sz="2000" dirty="0">
                <a:latin typeface="Arial" charset="0"/>
              </a:rPr>
              <a:t> у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de-DE" sz="2000" dirty="0">
                <a:latin typeface="Arial" charset="0"/>
              </a:rPr>
              <a:t>интермембрански простор и производи </a:t>
            </a:r>
            <a:r>
              <a:rPr lang="de-DE" sz="2000" dirty="0">
                <a:solidFill>
                  <a:srgbClr val="FFFF00"/>
                </a:solidFill>
                <a:latin typeface="Arial" charset="0"/>
              </a:rPr>
              <a:t>CоQ</a:t>
            </a:r>
            <a:r>
              <a:rPr lang="en-US" sz="2000" baseline="30000" dirty="0">
                <a:solidFill>
                  <a:srgbClr val="FFFF00"/>
                </a:solidFill>
                <a:latin typeface="Arial" charset="0"/>
              </a:rPr>
              <a:t>-</a:t>
            </a:r>
            <a:r>
              <a:rPr lang="sr-Cyrl-CS" sz="2000" dirty="0">
                <a:solidFill>
                  <a:srgbClr val="FFFF00"/>
                </a:solidFill>
                <a:latin typeface="Arial" charset="0"/>
              </a:rPr>
              <a:t>,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CS" sz="2000" dirty="0">
                <a:solidFill>
                  <a:srgbClr val="FFFF00"/>
                </a:solidFill>
                <a:latin typeface="Arial" charset="0"/>
              </a:rPr>
              <a:t>полуредуковани </a:t>
            </a:r>
            <a:r>
              <a:rPr lang="de-DE" sz="2000" dirty="0">
                <a:solidFill>
                  <a:srgbClr val="FFFF00"/>
                </a:solidFill>
                <a:latin typeface="Arial" charset="0"/>
              </a:rPr>
              <a:t>CоQ</a:t>
            </a:r>
            <a:endParaRPr lang="sr-Latn-CS" sz="2000" dirty="0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3">
            <a:lum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9" r="23280" b="406"/>
          <a:stretch>
            <a:fillRect/>
          </a:stretch>
        </p:blipFill>
        <p:spPr bwMode="auto">
          <a:xfrm>
            <a:off x="5719127" y="1173956"/>
            <a:ext cx="3389313" cy="544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8289"/>
    </mc:Choice>
    <mc:Fallback xmlns="">
      <p:transition spd="slow" advTm="108289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u="sng" dirty="0" err="1">
                <a:effectLst/>
                <a:latin typeface="Arial" pitchFamily="34" charset="0"/>
                <a:cs typeface="Arial" pitchFamily="34" charset="0"/>
              </a:rPr>
              <a:t>Компартменизација</a:t>
            </a:r>
            <a:r>
              <a:rPr lang="en-US" sz="2800" u="sng" dirty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sz="2800" u="sng" dirty="0" err="1">
                <a:effectLst/>
                <a:latin typeface="Arial" pitchFamily="34" charset="0"/>
                <a:cs typeface="Arial" pitchFamily="34" charset="0"/>
              </a:rPr>
              <a:t>метаболичких</a:t>
            </a:r>
            <a:r>
              <a:rPr lang="en-US" sz="2800" u="sng" dirty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sz="2800" u="sng" dirty="0" err="1">
                <a:effectLst/>
                <a:latin typeface="Arial" pitchFamily="34" charset="0"/>
                <a:cs typeface="Arial" pitchFamily="34" charset="0"/>
              </a:rPr>
              <a:t>процеса</a:t>
            </a:r>
            <a:br>
              <a:rPr lang="x-none" sz="2800" dirty="0">
                <a:effectLst/>
                <a:latin typeface="Arial" pitchFamily="34" charset="0"/>
                <a:cs typeface="Arial" pitchFamily="34" charset="0"/>
              </a:rPr>
            </a:br>
            <a:endParaRPr lang="x-none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/>
          <a:lstStyle/>
          <a:p>
            <a:pPr>
              <a:defRPr/>
            </a:pPr>
            <a:r>
              <a:rPr lang="ru-RU" dirty="0">
                <a:effectLst/>
                <a:latin typeface="Arial" pitchFamily="34" charset="0"/>
                <a:cs typeface="Arial" pitchFamily="34" charset="0"/>
              </a:rPr>
              <a:t>У зависности од врсте организама ћелије можемо поделити на:</a:t>
            </a:r>
          </a:p>
          <a:p>
            <a:pPr marL="514350" indent="-514350">
              <a:buFont typeface="Wingdings" panose="05000000000000000000" pitchFamily="2" charset="2"/>
              <a:buAutoNum type="arabicPeriod"/>
              <a:defRPr/>
            </a:pPr>
            <a:r>
              <a:rPr lang="ru-RU" b="1" dirty="0">
                <a:effectLst/>
                <a:latin typeface="Arial" pitchFamily="34" charset="0"/>
                <a:cs typeface="Arial" pitchFamily="34" charset="0"/>
              </a:rPr>
              <a:t>прокариотске ћелије</a:t>
            </a:r>
            <a:r>
              <a:rPr lang="ru-RU" dirty="0">
                <a:effectLst/>
                <a:latin typeface="Arial" pitchFamily="34" charset="0"/>
                <a:cs typeface="Arial" pitchFamily="34" charset="0"/>
              </a:rPr>
              <a:t>  - не садрже једро и ћелијске стру</a:t>
            </a:r>
            <a:r>
              <a:rPr lang="sr-Latn-CS" dirty="0">
                <a:effectLst/>
                <a:latin typeface="Arial" pitchFamily="34" charset="0"/>
                <a:cs typeface="Arial" pitchFamily="34" charset="0"/>
              </a:rPr>
              <a:t>к</a:t>
            </a:r>
            <a:r>
              <a:rPr lang="ru-RU" dirty="0">
                <a:effectLst/>
                <a:latin typeface="Arial" pitchFamily="34" charset="0"/>
                <a:cs typeface="Arial" pitchFamily="34" charset="0"/>
              </a:rPr>
              <a:t>туре али такође не поседују одељке који су специјализовани и одвојени од осталих делова ћелије и </a:t>
            </a:r>
          </a:p>
          <a:p>
            <a:pPr marL="514350" indent="-514350">
              <a:buFont typeface="Wingdings" panose="05000000000000000000" pitchFamily="2" charset="2"/>
              <a:buAutoNum type="arabicPeriod"/>
              <a:defRPr/>
            </a:pPr>
            <a:r>
              <a:rPr lang="ru-RU" b="1" dirty="0">
                <a:effectLst/>
                <a:latin typeface="Arial" pitchFamily="34" charset="0"/>
                <a:cs typeface="Arial" pitchFamily="34" charset="0"/>
              </a:rPr>
              <a:t>еукариотске ћелије</a:t>
            </a:r>
            <a:r>
              <a:rPr lang="ru-RU" dirty="0">
                <a:effectLst/>
                <a:latin typeface="Arial" pitchFamily="34" charset="0"/>
                <a:cs typeface="Arial" pitchFamily="34" charset="0"/>
              </a:rPr>
              <a:t> - имају формирано једро и ћелијске органеле као и већи број одељака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922"/>
    </mc:Choice>
    <mc:Fallback xmlns="">
      <p:transition spd="slow" advTm="46922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48908" y="154806"/>
            <a:ext cx="8964612" cy="30289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de-DE" sz="2400" b="1" dirty="0">
                <a:solidFill>
                  <a:srgbClr val="FFFF00"/>
                </a:solidFill>
                <a:latin typeface="Arial" charset="0"/>
              </a:rPr>
              <a:t>Други електрон</a:t>
            </a:r>
            <a:r>
              <a:rPr lang="de-DE" sz="2400" dirty="0">
                <a:latin typeface="Arial" charset="0"/>
              </a:rPr>
              <a:t> се пребацује </a:t>
            </a:r>
            <a:r>
              <a:rPr lang="de-DE" sz="2400" dirty="0" err="1">
                <a:latin typeface="Arial" charset="0"/>
              </a:rPr>
              <a:t>на</a:t>
            </a:r>
            <a:r>
              <a:rPr lang="de-DE" sz="2400" dirty="0">
                <a:latin typeface="Arial" charset="0"/>
              </a:rPr>
              <a:t> </a:t>
            </a:r>
            <a:r>
              <a:rPr lang="sr-Cyrl-CS" sz="2400" dirty="0">
                <a:latin typeface="Arial" charset="0"/>
              </a:rPr>
              <a:t>ХЕМ</a:t>
            </a:r>
            <a:r>
              <a:rPr lang="de-DE" sz="2400" dirty="0">
                <a:latin typeface="Arial" charset="0"/>
              </a:rPr>
              <a:t> групу </a:t>
            </a:r>
            <a:r>
              <a:rPr lang="de-DE" sz="2400" dirty="0">
                <a:solidFill>
                  <a:srgbClr val="FFFF00"/>
                </a:solidFill>
                <a:latin typeface="Arial" charset="0"/>
              </a:rPr>
              <a:t>цитохрома-bL,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de-DE" sz="2400" dirty="0">
                <a:latin typeface="Arial" charset="0"/>
              </a:rPr>
              <a:t>који се иначе налази </a:t>
            </a:r>
            <a:r>
              <a:rPr lang="sr-Cyrl-CS" sz="2400" dirty="0">
                <a:latin typeface="Arial" charset="0"/>
              </a:rPr>
              <a:t>на</a:t>
            </a:r>
            <a:r>
              <a:rPr lang="de-DE" sz="2400" dirty="0">
                <a:latin typeface="Arial" charset="0"/>
              </a:rPr>
              <a:t> </a:t>
            </a:r>
            <a:r>
              <a:rPr lang="de-DE" sz="2400" dirty="0" err="1">
                <a:latin typeface="Arial" charset="0"/>
              </a:rPr>
              <a:t>цитосолној</a:t>
            </a:r>
            <a:r>
              <a:rPr lang="de-DE" sz="2400" dirty="0">
                <a:latin typeface="Arial" charset="0"/>
              </a:rPr>
              <a:t> </a:t>
            </a:r>
            <a:r>
              <a:rPr lang="de-DE" sz="2400" dirty="0" err="1">
                <a:latin typeface="Arial" charset="0"/>
              </a:rPr>
              <a:t>страни</a:t>
            </a:r>
            <a:r>
              <a:rPr lang="de-DE" sz="2400" dirty="0">
                <a:latin typeface="Arial" charset="0"/>
              </a:rPr>
              <a:t> мембране, а затим одлази </a:t>
            </a:r>
            <a:r>
              <a:rPr lang="de-DE" sz="2400" dirty="0" err="1">
                <a:latin typeface="Arial" charset="0"/>
              </a:rPr>
              <a:t>на</a:t>
            </a:r>
            <a:r>
              <a:rPr lang="de-DE" sz="2400" dirty="0">
                <a:latin typeface="Arial" charset="0"/>
              </a:rPr>
              <a:t> </a:t>
            </a:r>
            <a:r>
              <a:rPr lang="sr-Cyrl-CS" sz="2400" dirty="0">
                <a:latin typeface="Arial" charset="0"/>
              </a:rPr>
              <a:t>ХЕМ</a:t>
            </a:r>
            <a:r>
              <a:rPr lang="de-DE" sz="2400" dirty="0">
                <a:latin typeface="Arial" charset="0"/>
              </a:rPr>
              <a:t> групу </a:t>
            </a:r>
            <a:r>
              <a:rPr lang="de-DE" sz="2400" dirty="0">
                <a:solidFill>
                  <a:srgbClr val="FFFF00"/>
                </a:solidFill>
                <a:latin typeface="Arial" charset="0"/>
              </a:rPr>
              <a:t>цитохрома-bH, </a:t>
            </a:r>
            <a:r>
              <a:rPr lang="de-DE" sz="2400" dirty="0" err="1">
                <a:latin typeface="Arial" charset="0"/>
              </a:rPr>
              <a:t>који</a:t>
            </a:r>
            <a:r>
              <a:rPr lang="de-DE" sz="2400" dirty="0">
                <a:latin typeface="Arial" charset="0"/>
              </a:rPr>
              <a:t> се </a:t>
            </a:r>
            <a:r>
              <a:rPr lang="de-DE" sz="2400" dirty="0" err="1">
                <a:latin typeface="Arial" charset="0"/>
              </a:rPr>
              <a:t>налази</a:t>
            </a:r>
            <a:r>
              <a:rPr lang="de-DE" sz="2400" dirty="0">
                <a:latin typeface="Arial" charset="0"/>
              </a:rPr>
              <a:t> </a:t>
            </a:r>
            <a:r>
              <a:rPr lang="de-DE" sz="2400" dirty="0" err="1">
                <a:latin typeface="Arial" charset="0"/>
              </a:rPr>
              <a:t>ближе</a:t>
            </a:r>
            <a:r>
              <a:rPr lang="de-DE" sz="2400" dirty="0">
                <a:latin typeface="Arial" charset="0"/>
              </a:rPr>
              <a:t> матриксу</a:t>
            </a:r>
            <a:endParaRPr lang="sr-Latn-CS" sz="24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de-DE" sz="2400" dirty="0">
                <a:latin typeface="Arial" charset="0"/>
              </a:rPr>
              <a:t>Електрон затим са цитохрома</a:t>
            </a:r>
            <a:r>
              <a:rPr lang="sr-Cyrl-CS" sz="2400" dirty="0">
                <a:latin typeface="Arial" charset="0"/>
              </a:rPr>
              <a:t>-</a:t>
            </a:r>
            <a:r>
              <a:rPr lang="de-DE" sz="2400" dirty="0" err="1">
                <a:latin typeface="Arial" charset="0"/>
              </a:rPr>
              <a:t>bH</a:t>
            </a:r>
            <a:r>
              <a:rPr lang="sr-Cyrl-RS" sz="2400" dirty="0">
                <a:latin typeface="Arial" charset="0"/>
              </a:rPr>
              <a:t> </a:t>
            </a:r>
            <a:r>
              <a:rPr lang="de-DE" sz="2400" dirty="0" err="1">
                <a:latin typeface="Arial" charset="0"/>
              </a:rPr>
              <a:t>прелази</a:t>
            </a:r>
            <a:r>
              <a:rPr lang="de-DE" sz="2400" dirty="0">
                <a:latin typeface="Arial" charset="0"/>
              </a:rPr>
              <a:t> на CоQ локализован у </a:t>
            </a:r>
            <a:r>
              <a:rPr lang="de-DE" sz="2400" dirty="0" err="1">
                <a:latin typeface="Arial" charset="0"/>
              </a:rPr>
              <a:t>другој</a:t>
            </a:r>
            <a:r>
              <a:rPr lang="de-DE" sz="2400" dirty="0">
                <a:latin typeface="Arial" charset="0"/>
              </a:rPr>
              <a:t> позицији </a:t>
            </a:r>
            <a:r>
              <a:rPr lang="de-DE" sz="2400" dirty="0" err="1">
                <a:latin typeface="Arial" charset="0"/>
              </a:rPr>
              <a:t>унутар</a:t>
            </a:r>
            <a:r>
              <a:rPr lang="de-DE" sz="2400" dirty="0">
                <a:latin typeface="Arial" charset="0"/>
              </a:rPr>
              <a:t> </a:t>
            </a:r>
            <a:r>
              <a:rPr lang="de-DE" sz="2400" dirty="0" err="1">
                <a:latin typeface="Arial" charset="0"/>
              </a:rPr>
              <a:t>комплекса</a:t>
            </a:r>
            <a:r>
              <a:rPr lang="de-DE" sz="2400" dirty="0">
                <a:latin typeface="Arial" charset="0"/>
              </a:rPr>
              <a:t> III, која се зове </a:t>
            </a:r>
            <a:r>
              <a:rPr lang="de-DE" sz="2400" b="1" dirty="0">
                <a:solidFill>
                  <a:srgbClr val="FFFF00"/>
                </a:solidFill>
                <a:latin typeface="Arial" charset="0"/>
              </a:rPr>
              <a:t>Qn</a:t>
            </a:r>
            <a:r>
              <a:rPr lang="sr-Cyrl-RS" sz="2400" b="1" dirty="0">
                <a:solidFill>
                  <a:srgbClr val="FFFF00"/>
                </a:solidFill>
                <a:latin typeface="Arial" charset="0"/>
              </a:rPr>
              <a:t> место</a:t>
            </a:r>
            <a:r>
              <a:rPr lang="de-DE" sz="2400" dirty="0">
                <a:solidFill>
                  <a:srgbClr val="FFFF00"/>
                </a:solidFill>
                <a:latin typeface="Arial" charset="0"/>
              </a:rPr>
              <a:t>, </a:t>
            </a:r>
            <a:r>
              <a:rPr lang="de-DE" sz="2400" dirty="0" err="1">
                <a:solidFill>
                  <a:srgbClr val="FFFF00"/>
                </a:solidFill>
                <a:latin typeface="Arial" charset="0"/>
              </a:rPr>
              <a:t>преводећи</a:t>
            </a:r>
            <a:r>
              <a:rPr lang="de-DE" sz="2400" dirty="0">
                <a:solidFill>
                  <a:srgbClr val="FFFF00"/>
                </a:solidFill>
                <a:latin typeface="Arial" charset="0"/>
              </a:rPr>
              <a:t> тако CоQ у CоQ</a:t>
            </a:r>
            <a:r>
              <a:rPr lang="de-DE" sz="2400" baseline="30000" dirty="0">
                <a:solidFill>
                  <a:srgbClr val="FFFF00"/>
                </a:solidFill>
                <a:latin typeface="Arial" charset="0"/>
              </a:rPr>
              <a:t>-</a:t>
            </a:r>
            <a:r>
              <a:rPr lang="de-DE" sz="2400" dirty="0">
                <a:latin typeface="Arial" charset="0"/>
              </a:rPr>
              <a:t> </a:t>
            </a:r>
            <a:endParaRPr lang="sr-Latn-CS" sz="2400" dirty="0">
              <a:latin typeface="Arial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9375D5-6DDD-0B9A-C311-BE8EF23D4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628901"/>
            <a:ext cx="6781800" cy="410477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638"/>
    </mc:Choice>
    <mc:Fallback xmlns="">
      <p:transition spd="slow" advTm="52638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-53975" y="260350"/>
            <a:ext cx="9197975" cy="41052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de-DE" sz="2000" b="1" u="sng" dirty="0">
                <a:solidFill>
                  <a:srgbClr val="FFFF00"/>
                </a:solidFill>
                <a:latin typeface="Arial" charset="0"/>
              </a:rPr>
              <a:t>Друга половина</a:t>
            </a:r>
            <a:r>
              <a:rPr lang="de-DE" sz="2000" dirty="0">
                <a:solidFill>
                  <a:srgbClr val="FFFF00"/>
                </a:solidFill>
                <a:latin typeface="Arial" charset="0"/>
              </a:rPr>
              <a:t> циклуса Q</a:t>
            </a:r>
            <a:r>
              <a:rPr lang="de-DE" sz="2000" dirty="0">
                <a:latin typeface="Arial" charset="0"/>
              </a:rPr>
              <a:t> је слична првој, </a:t>
            </a:r>
            <a:r>
              <a:rPr lang="de-DE" sz="2000" dirty="0">
                <a:solidFill>
                  <a:srgbClr val="FFFF00"/>
                </a:solidFill>
                <a:latin typeface="Arial" charset="0"/>
              </a:rPr>
              <a:t>са</a:t>
            </a:r>
            <a:r>
              <a:rPr lang="de-DE" sz="2000" dirty="0">
                <a:latin typeface="Arial" charset="0"/>
              </a:rPr>
              <a:t> једн</a:t>
            </a:r>
            <a:r>
              <a:rPr lang="sr-Latn-CS" sz="2000" dirty="0">
                <a:latin typeface="Arial" charset="0"/>
              </a:rPr>
              <a:t>и</a:t>
            </a:r>
            <a:r>
              <a:rPr lang="de-DE" sz="2000" dirty="0">
                <a:latin typeface="Arial" charset="0"/>
              </a:rPr>
              <a:t>м </a:t>
            </a:r>
            <a:r>
              <a:rPr lang="de-DE" sz="2000" dirty="0">
                <a:solidFill>
                  <a:srgbClr val="FFFF00"/>
                </a:solidFill>
                <a:latin typeface="Arial" charset="0"/>
              </a:rPr>
              <a:t>друг</a:t>
            </a:r>
            <a:r>
              <a:rPr lang="sr-Latn-CS" sz="2000" dirty="0">
                <a:solidFill>
                  <a:srgbClr val="FFFF00"/>
                </a:solidFill>
                <a:latin typeface="Arial" charset="0"/>
              </a:rPr>
              <a:t>и</a:t>
            </a:r>
            <a:r>
              <a:rPr lang="de-DE" sz="2000" dirty="0">
                <a:solidFill>
                  <a:srgbClr val="FFFF00"/>
                </a:solidFill>
                <a:latin typeface="Arial" charset="0"/>
              </a:rPr>
              <a:t>м молекулом CoQH</a:t>
            </a:r>
            <a:r>
              <a:rPr lang="de-DE" sz="2000" baseline="-25000" dirty="0">
                <a:solidFill>
                  <a:srgbClr val="FFFF00"/>
                </a:solidFill>
                <a:latin typeface="Arial" charset="0"/>
              </a:rPr>
              <a:t>2</a:t>
            </a:r>
            <a:r>
              <a:rPr lang="de-DE" sz="2000" dirty="0">
                <a:solidFill>
                  <a:srgbClr val="FFFF00"/>
                </a:solidFill>
                <a:latin typeface="Arial" charset="0"/>
              </a:rPr>
              <a:t>, </a:t>
            </a:r>
            <a:r>
              <a:rPr lang="de-DE" sz="2000" dirty="0">
                <a:latin typeface="Arial" charset="0"/>
              </a:rPr>
              <a:t>кој</a:t>
            </a:r>
            <a:r>
              <a:rPr lang="sr-Latn-CS" sz="2000" dirty="0">
                <a:latin typeface="Arial" charset="0"/>
              </a:rPr>
              <a:t>и</a:t>
            </a:r>
            <a:r>
              <a:rPr lang="de-DE" sz="2000" dirty="0">
                <a:latin typeface="Arial" charset="0"/>
              </a:rPr>
              <a:t> се </a:t>
            </a:r>
            <a:r>
              <a:rPr lang="de-DE" sz="2000" b="1" dirty="0">
                <a:latin typeface="Arial" charset="0"/>
              </a:rPr>
              <a:t>оксидише на месту Qp</a:t>
            </a:r>
            <a:r>
              <a:rPr lang="de-DE" sz="2000" dirty="0">
                <a:latin typeface="Arial" charset="0"/>
              </a:rPr>
              <a:t>, а чији се електрони транспортују на следећи начин: </a:t>
            </a:r>
            <a:r>
              <a:rPr lang="de-DE" sz="2000" b="1" u="sng" dirty="0">
                <a:latin typeface="Arial" charset="0"/>
              </a:rPr>
              <a:t>један</a:t>
            </a:r>
            <a:r>
              <a:rPr lang="de-DE" sz="2000" b="1" dirty="0">
                <a:latin typeface="Arial" charset="0"/>
              </a:rPr>
              <a:t> на цитохром-</a:t>
            </a:r>
            <a:r>
              <a:rPr lang="sr-Cyrl-RS" sz="2000" b="1" i="1" dirty="0">
                <a:latin typeface="Arial" charset="0"/>
              </a:rPr>
              <a:t>с</a:t>
            </a:r>
            <a:r>
              <a:rPr lang="de-DE" sz="2000" b="1" dirty="0">
                <a:latin typeface="Arial" charset="0"/>
              </a:rPr>
              <a:t>1</a:t>
            </a:r>
            <a:r>
              <a:rPr lang="de-DE" sz="2000" dirty="0">
                <a:latin typeface="Arial" charset="0"/>
              </a:rPr>
              <a:t>, а </a:t>
            </a:r>
            <a:r>
              <a:rPr lang="de-DE" sz="2000" b="1" u="sng" dirty="0">
                <a:latin typeface="Arial" charset="0"/>
              </a:rPr>
              <a:t>други</a:t>
            </a:r>
            <a:r>
              <a:rPr lang="de-DE" sz="2000" b="1" dirty="0">
                <a:latin typeface="Arial" charset="0"/>
              </a:rPr>
              <a:t> </a:t>
            </a:r>
            <a:r>
              <a:rPr lang="de-DE" sz="2000" dirty="0">
                <a:latin typeface="Arial" charset="0"/>
              </a:rPr>
              <a:t>прво на </a:t>
            </a:r>
            <a:r>
              <a:rPr lang="de-DE" sz="2000" b="1" dirty="0">
                <a:latin typeface="Arial" charset="0"/>
              </a:rPr>
              <a:t>цитохром-bL,</a:t>
            </a:r>
            <a:r>
              <a:rPr lang="de-DE" sz="2000" dirty="0">
                <a:latin typeface="Arial" charset="0"/>
              </a:rPr>
              <a:t> а </a:t>
            </a:r>
            <a:r>
              <a:rPr lang="de-DE" sz="2000" b="1" dirty="0">
                <a:latin typeface="Arial" charset="0"/>
              </a:rPr>
              <a:t>затим на цитохром-bH</a:t>
            </a:r>
            <a:endParaRPr lang="sr-Latn-CS" sz="20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de-DE" sz="20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de-DE" sz="2000" dirty="0">
                <a:latin typeface="Arial" charset="0"/>
              </a:rPr>
              <a:t>Ипак, у овом послед</a:t>
            </a:r>
            <a:r>
              <a:rPr lang="sr-Cyrl-CS" sz="2000" dirty="0">
                <a:latin typeface="Arial" charset="0"/>
              </a:rPr>
              <a:t>њ</a:t>
            </a:r>
            <a:r>
              <a:rPr lang="de-DE" sz="2000" dirty="0">
                <a:latin typeface="Arial" charset="0"/>
              </a:rPr>
              <a:t>ем делу циклуса Q, </a:t>
            </a:r>
            <a:r>
              <a:rPr lang="de-DE" sz="2000" b="1" dirty="0">
                <a:latin typeface="Arial" charset="0"/>
              </a:rPr>
              <a:t>електрон са цитохрома-bH</a:t>
            </a:r>
            <a:r>
              <a:rPr lang="sr-Cyrl-CS" sz="2000" b="1" dirty="0">
                <a:latin typeface="Arial" charset="0"/>
              </a:rPr>
              <a:t> </a:t>
            </a:r>
            <a:r>
              <a:rPr lang="de-DE" sz="2000" b="1" dirty="0">
                <a:latin typeface="Arial" charset="0"/>
              </a:rPr>
              <a:t>прелази на семихинонски анјон CоQ</a:t>
            </a:r>
            <a:r>
              <a:rPr lang="de-DE" sz="2000" b="1" baseline="30000" dirty="0">
                <a:latin typeface="Arial" charset="0"/>
              </a:rPr>
              <a:t>-</a:t>
            </a:r>
            <a:r>
              <a:rPr lang="de-DE" sz="2000" b="1" dirty="0">
                <a:latin typeface="Arial" charset="0"/>
              </a:rPr>
              <a:t>, који потиче из првог дела циклуса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sr-Latn-CS" sz="2000" b="1" u="sng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de-DE" sz="2000" dirty="0">
                <a:latin typeface="Arial" charset="0"/>
              </a:rPr>
              <a:t>Преузимајући два H</a:t>
            </a:r>
            <a:r>
              <a:rPr lang="de-DE" sz="2000" baseline="30000" dirty="0">
                <a:latin typeface="Arial" charset="0"/>
              </a:rPr>
              <a:t>+</a:t>
            </a:r>
            <a:r>
              <a:rPr lang="de-DE" sz="2000" dirty="0">
                <a:latin typeface="Arial" charset="0"/>
              </a:rPr>
              <a:t> из митохондријалног матрикса, формира се</a:t>
            </a:r>
            <a:r>
              <a:rPr lang="de-DE" sz="2000" u="sng" dirty="0">
                <a:solidFill>
                  <a:srgbClr val="FFFF00"/>
                </a:solidFill>
                <a:latin typeface="Arial" charset="0"/>
              </a:rPr>
              <a:t> CоQH</a:t>
            </a:r>
            <a:r>
              <a:rPr lang="de-DE" sz="2000" u="sng" baseline="-25000" dirty="0">
                <a:solidFill>
                  <a:srgbClr val="FFFF00"/>
                </a:solidFill>
                <a:latin typeface="Arial" charset="0"/>
              </a:rPr>
              <a:t>2</a:t>
            </a:r>
            <a:r>
              <a:rPr lang="de-DE" sz="2000" dirty="0">
                <a:latin typeface="Arial" charset="0"/>
              </a:rPr>
              <a:t>, кој</a:t>
            </a:r>
            <a:r>
              <a:rPr lang="sr-Latn-CS" sz="2000" dirty="0">
                <a:latin typeface="Arial" charset="0"/>
              </a:rPr>
              <a:t>и</a:t>
            </a:r>
            <a:r>
              <a:rPr lang="de-DE" sz="2000" dirty="0">
                <a:latin typeface="Arial" charset="0"/>
              </a:rPr>
              <a:t> затим може да се врати у пул CоQ, а на тај начин се завршава циклус Q</a:t>
            </a:r>
            <a:endParaRPr lang="en-US" sz="20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sr-Latn-CS" sz="2000" dirty="0">
              <a:latin typeface="Arial" charset="0"/>
            </a:endParaRPr>
          </a:p>
        </p:txBody>
      </p:sp>
      <p:pic>
        <p:nvPicPr>
          <p:cNvPr id="51203" name="Picture 4" descr="kompleks II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3546475"/>
            <a:ext cx="6337300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606"/>
    </mc:Choice>
    <mc:Fallback xmlns="">
      <p:transition spd="slow" advTm="73606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28775"/>
            <a:ext cx="4978400" cy="52292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sr-Latn-CS" sz="2800" dirty="0">
                <a:latin typeface="Arial" charset="0"/>
              </a:rPr>
              <a:t>З</a:t>
            </a:r>
            <a:r>
              <a:rPr lang="de-DE" sz="2800" dirty="0">
                <a:solidFill>
                  <a:srgbClr val="FFFF00"/>
                </a:solidFill>
                <a:latin typeface="Arial" charset="0"/>
              </a:rPr>
              <a:t>а свака два електрона</a:t>
            </a:r>
            <a:r>
              <a:rPr lang="de-DE" sz="2800" dirty="0">
                <a:latin typeface="Arial" charset="0"/>
              </a:rPr>
              <a:t>, транспортована на цитохром-</a:t>
            </a:r>
            <a:r>
              <a:rPr lang="sr-Cyrl-RS" sz="2800" i="1" dirty="0">
                <a:latin typeface="Arial" charset="0"/>
              </a:rPr>
              <a:t>с</a:t>
            </a:r>
            <a:r>
              <a:rPr lang="de-DE" sz="2800" dirty="0">
                <a:latin typeface="Arial" charset="0"/>
              </a:rPr>
              <a:t>, </a:t>
            </a:r>
            <a:r>
              <a:rPr lang="de-DE" sz="2800" dirty="0">
                <a:solidFill>
                  <a:srgbClr val="FFFF00"/>
                </a:solidFill>
                <a:latin typeface="Arial" charset="0"/>
              </a:rPr>
              <a:t>из матрикса се узимају два H</a:t>
            </a:r>
            <a:r>
              <a:rPr lang="de-DE" sz="2800" baseline="30000" dirty="0">
                <a:latin typeface="Arial" charset="0"/>
              </a:rPr>
              <a:t>+</a:t>
            </a:r>
            <a:r>
              <a:rPr lang="de-DE" sz="2800" dirty="0">
                <a:latin typeface="Arial" charset="0"/>
              </a:rPr>
              <a:t>, </a:t>
            </a:r>
            <a:r>
              <a:rPr lang="de-DE" sz="2800" dirty="0">
                <a:solidFill>
                  <a:srgbClr val="FFFF00"/>
                </a:solidFill>
                <a:latin typeface="Arial" charset="0"/>
              </a:rPr>
              <a:t>а у интермембрански простор се избац</a:t>
            </a:r>
            <a:r>
              <a:rPr lang="sr-Cyrl-CS" sz="2800" dirty="0">
                <a:solidFill>
                  <a:srgbClr val="FFFF00"/>
                </a:solidFill>
                <a:latin typeface="Arial" charset="0"/>
              </a:rPr>
              <a:t>и укупно</a:t>
            </a:r>
            <a:r>
              <a:rPr lang="de-DE" sz="280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CS" sz="2800" dirty="0">
                <a:solidFill>
                  <a:srgbClr val="FFFF00"/>
                </a:solidFill>
                <a:latin typeface="Arial" charset="0"/>
              </a:rPr>
              <a:t>4</a:t>
            </a:r>
            <a:r>
              <a:rPr lang="de-DE" sz="2800" dirty="0">
                <a:solidFill>
                  <a:srgbClr val="FFFF00"/>
                </a:solidFill>
                <a:latin typeface="Arial" charset="0"/>
              </a:rPr>
              <a:t>H</a:t>
            </a:r>
            <a:r>
              <a:rPr lang="de-DE" sz="2800" baseline="30000" dirty="0">
                <a:latin typeface="Arial" charset="0"/>
              </a:rPr>
              <a:t>+</a:t>
            </a:r>
            <a:endParaRPr lang="sr-Cyrl-CS" sz="28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sr-Cyrl-CS" sz="28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800" dirty="0">
                <a:latin typeface="Arial" charset="0"/>
              </a:rPr>
              <a:t>Комплекс </a:t>
            </a:r>
            <a:r>
              <a:rPr lang="en-US" sz="2800" dirty="0">
                <a:latin typeface="Arial" charset="0"/>
                <a:cs typeface="Arial" charset="0"/>
              </a:rPr>
              <a:t>III</a:t>
            </a:r>
            <a:r>
              <a:rPr lang="sr-Cyrl-CS" sz="2800" dirty="0">
                <a:latin typeface="Arial" charset="0"/>
                <a:cs typeface="Arial" charset="0"/>
              </a:rPr>
              <a:t> је друго место респираторног ланца које делује као </a:t>
            </a:r>
            <a:r>
              <a:rPr lang="sr-Cyrl-CS" sz="2800" b="1" dirty="0">
                <a:solidFill>
                  <a:srgbClr val="FFFF00"/>
                </a:solidFill>
                <a:latin typeface="Arial" charset="0"/>
                <a:cs typeface="Arial" charset="0"/>
              </a:rPr>
              <a:t>ПРОТОНСКА ПУМПА</a:t>
            </a:r>
            <a:r>
              <a:rPr lang="sr-Cyrl-CS" sz="2800" b="1" dirty="0">
                <a:latin typeface="Arial" charset="0"/>
                <a:cs typeface="Arial" charset="0"/>
              </a:rPr>
              <a:t> – из матрикса се у међумембрански простор “избаци” </a:t>
            </a:r>
            <a:r>
              <a:rPr lang="de-DE" sz="2800" b="1" dirty="0">
                <a:latin typeface="Arial" charset="0"/>
              </a:rPr>
              <a:t>4H</a:t>
            </a:r>
            <a:r>
              <a:rPr lang="de-DE" sz="2800" b="1" baseline="30000" dirty="0">
                <a:latin typeface="Arial" charset="0"/>
              </a:rPr>
              <a:t>+</a:t>
            </a:r>
            <a:endParaRPr lang="sr-Latn-CS" sz="28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800" dirty="0"/>
          </a:p>
        </p:txBody>
      </p:sp>
      <p:pic>
        <p:nvPicPr>
          <p:cNvPr id="52227" name="Picture 4" descr="kompl III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2044700"/>
            <a:ext cx="4067175" cy="401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Rectangle 5"/>
          <p:cNvSpPr>
            <a:spLocks noRot="1" noChangeArrowheads="1"/>
          </p:cNvSpPr>
          <p:nvPr/>
        </p:nvSpPr>
        <p:spPr bwMode="auto">
          <a:xfrm>
            <a:off x="0" y="26035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de-DE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Кoмплeкс III: Кoeнзим Q-цитoхрoм-</a:t>
            </a:r>
            <a:r>
              <a:rPr lang="sr-Cyrl-RS" sz="4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с</a:t>
            </a:r>
            <a:r>
              <a:rPr lang="de-DE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-рeдуктaзa</a:t>
            </a:r>
            <a:endParaRPr lang="sr-Latn-CS" sz="4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422"/>
    </mc:Choice>
    <mc:Fallback xmlns="">
      <p:transition spd="slow" advTm="39422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-171450"/>
            <a:ext cx="8688388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de-DE" sz="3800" b="0" dirty="0">
                <a:solidFill>
                  <a:srgbClr val="FFFF00"/>
                </a:solidFill>
                <a:latin typeface="Arial" charset="0"/>
              </a:rPr>
              <a:t>Комплекс IV: цитохром-</a:t>
            </a:r>
            <a:r>
              <a:rPr lang="sr-Cyrl-RS" sz="3800" b="0" i="1" dirty="0">
                <a:solidFill>
                  <a:srgbClr val="FFFF00"/>
                </a:solidFill>
                <a:latin typeface="Arial" charset="0"/>
              </a:rPr>
              <a:t>с</a:t>
            </a:r>
            <a:r>
              <a:rPr lang="de-DE" sz="3800" b="0" dirty="0">
                <a:solidFill>
                  <a:srgbClr val="FFFF00"/>
                </a:solidFill>
                <a:latin typeface="Arial" charset="0"/>
              </a:rPr>
              <a:t>-оксидаза</a:t>
            </a:r>
            <a:endParaRPr lang="sr-Latn-CS" sz="3800" b="0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226425" cy="58769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sr-Latn-CS" sz="2000" b="1" dirty="0">
                <a:solidFill>
                  <a:srgbClr val="FFFF00"/>
                </a:solidFill>
                <a:latin typeface="Arial" charset="0"/>
              </a:rPr>
              <a:t>П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рима електроне од </a:t>
            </a:r>
            <a:r>
              <a:rPr lang="sr-Cyrl-CS" sz="2000" b="1" dirty="0">
                <a:solidFill>
                  <a:srgbClr val="FFFF00"/>
                </a:solidFill>
                <a:latin typeface="Arial" charset="0"/>
              </a:rPr>
              <a:t>редукованог 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цитохрома-</a:t>
            </a:r>
            <a:r>
              <a:rPr lang="sr-Cyrl-RS" sz="2000" b="1" i="1" dirty="0">
                <a:solidFill>
                  <a:srgbClr val="FFFF00"/>
                </a:solidFill>
                <a:latin typeface="Arial" charset="0"/>
              </a:rPr>
              <a:t>с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 и предаје их кисеонику</a:t>
            </a:r>
            <a:r>
              <a:rPr lang="de-DE" sz="2000" dirty="0">
                <a:solidFill>
                  <a:srgbClr val="FFFF00"/>
                </a:solidFill>
                <a:latin typeface="Arial" charset="0"/>
              </a:rPr>
              <a:t>, 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синтетишући воду</a:t>
            </a:r>
            <a:endParaRPr lang="en-US" sz="20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sr-Latn-CS" sz="20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000" dirty="0">
                <a:latin typeface="Arial" charset="0"/>
              </a:rPr>
              <a:t>В</a:t>
            </a:r>
            <a:r>
              <a:rPr lang="de-DE" sz="2000" dirty="0">
                <a:latin typeface="Arial" charset="0"/>
              </a:rPr>
              <a:t>рши се транспорт протона преко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CS" sz="2000" dirty="0">
                <a:latin typeface="Arial" charset="0"/>
              </a:rPr>
              <a:t>	</a:t>
            </a:r>
            <a:r>
              <a:rPr lang="de-DE" sz="2000" dirty="0">
                <a:latin typeface="Arial" charset="0"/>
              </a:rPr>
              <a:t>унутрашње митохондријалне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CS" sz="2000" dirty="0">
                <a:latin typeface="Arial" charset="0"/>
              </a:rPr>
              <a:t>	</a:t>
            </a:r>
            <a:r>
              <a:rPr lang="de-DE" sz="2000" dirty="0">
                <a:latin typeface="Arial" charset="0"/>
              </a:rPr>
              <a:t>мембране</a:t>
            </a:r>
            <a:r>
              <a:rPr lang="sr-Cyrl-CS" sz="2000" dirty="0">
                <a:latin typeface="Arial" charset="0"/>
              </a:rPr>
              <a:t> – за један е</a:t>
            </a:r>
            <a:r>
              <a:rPr lang="sr-Cyrl-CS" sz="2000" baseline="30000" dirty="0">
                <a:latin typeface="Arial" charset="0"/>
              </a:rPr>
              <a:t>- </a:t>
            </a:r>
            <a:r>
              <a:rPr lang="sr-Cyrl-CS" sz="2000" dirty="0">
                <a:latin typeface="Arial" charset="0"/>
              </a:rPr>
              <a:t>пар избаце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CS" sz="2000" dirty="0">
                <a:latin typeface="Arial" charset="0"/>
              </a:rPr>
              <a:t>	се два протона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sr-Cyrl-CS" sz="20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000" b="1" dirty="0">
                <a:solidFill>
                  <a:srgbClr val="FFFF00"/>
                </a:solidFill>
                <a:latin typeface="Arial" charset="0"/>
              </a:rPr>
              <a:t>Треће место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Latn-CS" sz="2000" b="1" dirty="0">
                <a:solidFill>
                  <a:srgbClr val="FFFF00"/>
                </a:solidFill>
                <a:latin typeface="Arial" charset="0"/>
              </a:rPr>
              <a:t>где се врши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 ТРАНСПОРТ </a:t>
            </a:r>
            <a:endParaRPr lang="sr-Cyrl-CS" sz="20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CS" sz="2000" b="1" dirty="0">
                <a:solidFill>
                  <a:srgbClr val="FFFF00"/>
                </a:solidFill>
                <a:latin typeface="Arial" charset="0"/>
              </a:rPr>
              <a:t>	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ПРОТОНА преко унутрашње мито</a:t>
            </a:r>
            <a:r>
              <a:rPr lang="sr-Cyrl-CS" sz="2000" b="1" dirty="0">
                <a:solidFill>
                  <a:srgbClr val="FFFF00"/>
                </a:solidFill>
                <a:latin typeface="Arial" charset="0"/>
              </a:rPr>
              <a:t>-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CS" sz="2000" b="1" dirty="0">
                <a:solidFill>
                  <a:srgbClr val="FFFF00"/>
                </a:solidFill>
                <a:latin typeface="Arial" charset="0"/>
              </a:rPr>
              <a:t>	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хондријалне мембране </a:t>
            </a:r>
            <a:r>
              <a:rPr lang="sr-Latn-CS" sz="2000" b="1" dirty="0">
                <a:solidFill>
                  <a:srgbClr val="FFFF00"/>
                </a:solidFill>
                <a:latin typeface="Arial" charset="0"/>
              </a:rPr>
              <a:t>у </a:t>
            </a:r>
            <a:endParaRPr lang="sr-Cyrl-CS" sz="20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CS" sz="2000" b="1" dirty="0">
                <a:solidFill>
                  <a:srgbClr val="FFFF00"/>
                </a:solidFill>
                <a:latin typeface="Arial" charset="0"/>
              </a:rPr>
              <a:t>	</a:t>
            </a:r>
            <a:r>
              <a:rPr lang="sr-Latn-CS" sz="2000" b="1" dirty="0">
                <a:solidFill>
                  <a:srgbClr val="FFFF00"/>
                </a:solidFill>
                <a:latin typeface="Arial" charset="0"/>
              </a:rPr>
              <a:t>међумембрански простор</a:t>
            </a:r>
            <a:endParaRPr lang="en-US" sz="20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sr-Latn-CS" sz="20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Цитохром-</a:t>
            </a:r>
            <a:r>
              <a:rPr lang="sr-Cyrl-RS" sz="2000" b="1" i="1" dirty="0">
                <a:solidFill>
                  <a:srgbClr val="FFFF00"/>
                </a:solidFill>
                <a:latin typeface="Arial" charset="0"/>
              </a:rPr>
              <a:t>с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de-DE" sz="2000" dirty="0">
                <a:solidFill>
                  <a:srgbClr val="FFFF00"/>
                </a:solidFill>
                <a:latin typeface="Arial" charset="0"/>
              </a:rPr>
              <a:t>се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 оксидише</a:t>
            </a:r>
            <a:r>
              <a:rPr lang="de-DE" sz="2000" dirty="0">
                <a:solidFill>
                  <a:srgbClr val="FFFF00"/>
                </a:solidFill>
                <a:latin typeface="Arial" charset="0"/>
              </a:rPr>
              <a:t> на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CS" sz="2000" b="1" dirty="0">
                <a:solidFill>
                  <a:srgbClr val="FFFF00"/>
                </a:solidFill>
                <a:latin typeface="Arial" charset="0"/>
              </a:rPr>
              <a:t>	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цитосолној страни</a:t>
            </a:r>
            <a:r>
              <a:rPr lang="de-DE" sz="2000" dirty="0">
                <a:latin typeface="Arial" charset="0"/>
              </a:rPr>
              <a:t> мембране,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CS" sz="2000" dirty="0">
                <a:latin typeface="Arial" charset="0"/>
              </a:rPr>
              <a:t>	</a:t>
            </a:r>
            <a:r>
              <a:rPr lang="de-DE" sz="2000" dirty="0">
                <a:latin typeface="Arial" charset="0"/>
              </a:rPr>
              <a:t>а затим 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електрони</a:t>
            </a:r>
            <a:r>
              <a:rPr lang="de-DE" sz="2000" b="1" dirty="0">
                <a:latin typeface="Arial" charset="0"/>
              </a:rPr>
              <a:t>,</a:t>
            </a:r>
            <a:r>
              <a:rPr lang="de-DE" sz="2000" dirty="0">
                <a:latin typeface="Arial" charset="0"/>
              </a:rPr>
              <a:t> </a:t>
            </a:r>
            <a:r>
              <a:rPr lang="x-none" sz="2000" dirty="0">
                <a:latin typeface="Arial" charset="0"/>
              </a:rPr>
              <a:t> </a:t>
            </a:r>
            <a:r>
              <a:rPr lang="de-DE" sz="2000" dirty="0">
                <a:latin typeface="Arial" charset="0"/>
              </a:rPr>
              <a:t>једним сложеним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CS" sz="2000" dirty="0">
                <a:latin typeface="Arial" charset="0"/>
              </a:rPr>
              <a:t>	</a:t>
            </a:r>
            <a:r>
              <a:rPr lang="de-DE" sz="2000" dirty="0">
                <a:latin typeface="Arial" charset="0"/>
              </a:rPr>
              <a:t>системом од десет подјединица,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CS" sz="2000" b="1" dirty="0">
                <a:solidFill>
                  <a:srgbClr val="FFFF00"/>
                </a:solidFill>
                <a:latin typeface="Arial" charset="0"/>
              </a:rPr>
              <a:t>	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редукују кисеоник</a:t>
            </a:r>
            <a:r>
              <a:rPr lang="de-DE" sz="2000" dirty="0">
                <a:latin typeface="Arial" charset="0"/>
              </a:rPr>
              <a:t>, који се налази 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са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sr-Cyrl-CS" sz="2000" b="1" dirty="0">
                <a:solidFill>
                  <a:srgbClr val="FFFF00"/>
                </a:solidFill>
                <a:latin typeface="Arial" charset="0"/>
              </a:rPr>
              <a:t>	матриксне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 стране мембране</a:t>
            </a:r>
            <a:endParaRPr lang="sr-Latn-CS" sz="2000" dirty="0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57"/>
          <a:stretch>
            <a:fillRect/>
          </a:stretch>
        </p:blipFill>
        <p:spPr bwMode="auto">
          <a:xfrm>
            <a:off x="5910263" y="1557338"/>
            <a:ext cx="3233737" cy="530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653"/>
    </mc:Choice>
    <mc:Fallback xmlns="">
      <p:transition spd="slow" advTm="73653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pPr eaLnBrk="1" hangingPunct="1">
              <a:defRPr/>
            </a:pPr>
            <a:r>
              <a:rPr lang="de-DE" sz="3600" b="0">
                <a:solidFill>
                  <a:srgbClr val="FFFF00"/>
                </a:solidFill>
                <a:latin typeface="Arial" charset="0"/>
              </a:rPr>
              <a:t>Пренос електрона у комплексу IV</a:t>
            </a:r>
            <a:endParaRPr lang="sr-Latn-CS" sz="3600" b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5940425" cy="55165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sr-Latn-CS" sz="2400" b="1" dirty="0">
                <a:solidFill>
                  <a:srgbClr val="FFFF00"/>
                </a:solidFill>
                <a:latin typeface="Arial" charset="0"/>
              </a:rPr>
              <a:t>Д</a:t>
            </a:r>
            <a:r>
              <a:rPr lang="de-DE" sz="2400" b="1" dirty="0">
                <a:solidFill>
                  <a:srgbClr val="FFFF00"/>
                </a:solidFill>
                <a:latin typeface="Arial" charset="0"/>
              </a:rPr>
              <a:t>ве ХЕМ групе (цитохрома-а и цитохрома </a:t>
            </a:r>
            <a:r>
              <a:rPr lang="sr-Latn-CS" sz="2400" b="1" dirty="0">
                <a:solidFill>
                  <a:srgbClr val="FFFF00"/>
                </a:solidFill>
                <a:latin typeface="Arial" charset="0"/>
              </a:rPr>
              <a:t>а</a:t>
            </a:r>
            <a:r>
              <a:rPr lang="de-DE" sz="2400" b="1" dirty="0">
                <a:solidFill>
                  <a:srgbClr val="FFFF00"/>
                </a:solidFill>
                <a:latin typeface="Arial" charset="0"/>
              </a:rPr>
              <a:t>а3) </a:t>
            </a:r>
            <a:r>
              <a:rPr lang="de-DE" sz="2400" dirty="0">
                <a:solidFill>
                  <a:srgbClr val="FFFF00"/>
                </a:solidFill>
                <a:latin typeface="Arial" charset="0"/>
              </a:rPr>
              <a:t>и </a:t>
            </a:r>
            <a:r>
              <a:rPr lang="de-DE" sz="2400" b="1" dirty="0">
                <a:solidFill>
                  <a:srgbClr val="FFFF00"/>
                </a:solidFill>
                <a:latin typeface="Arial" charset="0"/>
              </a:rPr>
              <a:t>два јона бакра</a:t>
            </a:r>
            <a:endParaRPr lang="sr-Cyrl-CS" sz="24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sr-Latn-CS" sz="10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de-DE" sz="2400" dirty="0">
                <a:latin typeface="Arial" charset="0"/>
              </a:rPr>
              <a:t>Редукција кисеоника, у комплексу IV, праћена је и трансфером H</a:t>
            </a:r>
            <a:r>
              <a:rPr lang="de-DE" sz="2400" baseline="30000" dirty="0">
                <a:latin typeface="Arial" charset="0"/>
              </a:rPr>
              <a:t>+</a:t>
            </a:r>
            <a:r>
              <a:rPr lang="de-DE" sz="2400" dirty="0">
                <a:latin typeface="Arial" charset="0"/>
              </a:rPr>
              <a:t> преко унутрашње митохондријалне мембране</a:t>
            </a:r>
            <a:r>
              <a:rPr lang="sr-Latn-CS" sz="2400" dirty="0">
                <a:latin typeface="Arial" charset="0"/>
              </a:rPr>
              <a:t> </a:t>
            </a:r>
            <a:endParaRPr lang="sr-Cyrl-CS" sz="24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sr-Latn-CS" sz="12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400" dirty="0">
                <a:latin typeface="Arial" charset="0"/>
              </a:rPr>
              <a:t>К</a:t>
            </a:r>
            <a:r>
              <a:rPr lang="de-DE" sz="2400" dirty="0">
                <a:latin typeface="Arial" charset="0"/>
              </a:rPr>
              <a:t>атализује пренос по једног електрона са 4 редукована цитох</a:t>
            </a:r>
            <a:r>
              <a:rPr lang="sr-Cyrl-CS" sz="2400" dirty="0">
                <a:latin typeface="Arial" charset="0"/>
              </a:rPr>
              <a:t>р</a:t>
            </a:r>
            <a:r>
              <a:rPr lang="de-DE" sz="2400" dirty="0">
                <a:latin typeface="Arial" charset="0"/>
              </a:rPr>
              <a:t>ома</a:t>
            </a:r>
            <a:r>
              <a:rPr lang="sr-Latn-CS" sz="2400" dirty="0">
                <a:latin typeface="Arial" charset="0"/>
              </a:rPr>
              <a:t>-</a:t>
            </a:r>
            <a:r>
              <a:rPr lang="sr-Cyrl-RS" sz="2400" i="1" dirty="0">
                <a:latin typeface="Arial" charset="0"/>
              </a:rPr>
              <a:t>с</a:t>
            </a:r>
            <a:r>
              <a:rPr lang="de-DE" sz="2400" dirty="0">
                <a:latin typeface="Arial" charset="0"/>
              </a:rPr>
              <a:t> на један молекул О</a:t>
            </a:r>
            <a:r>
              <a:rPr lang="de-DE" sz="2400" baseline="-25000" dirty="0">
                <a:latin typeface="Arial" charset="0"/>
              </a:rPr>
              <a:t>2</a:t>
            </a:r>
            <a:r>
              <a:rPr lang="de-DE" sz="2400" dirty="0">
                <a:latin typeface="Arial" charset="0"/>
              </a:rPr>
              <a:t> дајући</a:t>
            </a:r>
            <a:r>
              <a:rPr lang="de-DE" sz="2400" dirty="0">
                <a:solidFill>
                  <a:srgbClr val="FFFF00"/>
                </a:solidFill>
                <a:latin typeface="Arial" charset="0"/>
              </a:rPr>
              <a:t> 2H</a:t>
            </a:r>
            <a:r>
              <a:rPr lang="de-DE" sz="2400" baseline="-25000" dirty="0">
                <a:solidFill>
                  <a:srgbClr val="FFFF00"/>
                </a:solidFill>
                <a:latin typeface="Arial" charset="0"/>
              </a:rPr>
              <a:t>2</a:t>
            </a:r>
            <a:r>
              <a:rPr lang="de-DE" sz="2400" dirty="0">
                <a:solidFill>
                  <a:srgbClr val="FFFF00"/>
                </a:solidFill>
                <a:latin typeface="Arial" charset="0"/>
              </a:rPr>
              <a:t>О</a:t>
            </a:r>
            <a:endParaRPr lang="sr-Cyrl-CS" sz="2400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sr-Latn-CS" sz="10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de-DE" sz="2400" dirty="0">
                <a:latin typeface="Arial" charset="0"/>
              </a:rPr>
              <a:t>За свака </a:t>
            </a:r>
            <a:r>
              <a:rPr lang="de-DE" sz="2400" b="1" dirty="0">
                <a:solidFill>
                  <a:srgbClr val="FFFF00"/>
                </a:solidFill>
                <a:latin typeface="Arial" charset="0"/>
              </a:rPr>
              <a:t>два протона</a:t>
            </a:r>
            <a:r>
              <a:rPr lang="de-DE" sz="2400" dirty="0">
                <a:latin typeface="Arial" charset="0"/>
              </a:rPr>
              <a:t>, пребaченa </a:t>
            </a:r>
            <a:r>
              <a:rPr lang="de-DE" sz="2400" b="1" dirty="0">
                <a:solidFill>
                  <a:srgbClr val="FFFF00"/>
                </a:solidFill>
                <a:latin typeface="Arial" charset="0"/>
              </a:rPr>
              <a:t>нa цитосолску страну мембране</a:t>
            </a:r>
            <a:r>
              <a:rPr lang="de-DE" sz="2400" dirty="0">
                <a:latin typeface="Arial" charset="0"/>
              </a:rPr>
              <a:t>, процес </a:t>
            </a:r>
            <a:r>
              <a:rPr lang="de-DE" sz="2400" b="1" dirty="0">
                <a:solidFill>
                  <a:srgbClr val="FFFF00"/>
                </a:solidFill>
                <a:latin typeface="Arial" charset="0"/>
              </a:rPr>
              <a:t>узима четири H</a:t>
            </a:r>
            <a:r>
              <a:rPr lang="de-DE" sz="2400" b="1" baseline="30000" dirty="0">
                <a:solidFill>
                  <a:srgbClr val="FFFF00"/>
                </a:solidFill>
                <a:latin typeface="Arial" charset="0"/>
              </a:rPr>
              <a:t>+</a:t>
            </a:r>
            <a:r>
              <a:rPr lang="de-DE" sz="2400" b="1" dirty="0">
                <a:solidFill>
                  <a:srgbClr val="FFFF00"/>
                </a:solidFill>
                <a:latin typeface="Arial" charset="0"/>
              </a:rPr>
              <a:t> из матрикса</a:t>
            </a:r>
            <a:r>
              <a:rPr lang="sr-Latn-CS" sz="2400" dirty="0">
                <a:solidFill>
                  <a:srgbClr val="FFFF00"/>
                </a:solidFill>
                <a:latin typeface="Arial" charset="0"/>
              </a:rPr>
              <a:t> </a:t>
            </a:r>
          </a:p>
        </p:txBody>
      </p:sp>
      <p:pic>
        <p:nvPicPr>
          <p:cNvPr id="54276" name="Picture 5" descr="kompleks I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125538"/>
            <a:ext cx="278765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7" name="Picture 6" descr="shema kompleks I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354513"/>
            <a:ext cx="3097212" cy="250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661"/>
    </mc:Choice>
    <mc:Fallback xmlns="">
      <p:transition spd="slow" advTm="115661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2E16B2-0A21-254D-2F9D-AD035963D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9F686-B9A8-90E5-5C44-70AF8071D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491CCE-EB9F-6D4F-43AC-9D3C8BEB17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943053" cy="6324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65034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260350"/>
            <a:ext cx="8964612" cy="5454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de-DE" sz="2000" b="1" dirty="0">
                <a:latin typeface="Arial" charset="0"/>
              </a:rPr>
              <a:t>Протонски градијент, створен при транспорту електрона, представља велики извор </a:t>
            </a:r>
            <a:r>
              <a:rPr lang="de-DE" sz="2000" b="1" dirty="0" err="1">
                <a:latin typeface="Arial" charset="0"/>
              </a:rPr>
              <a:t>потенцијалне</a:t>
            </a:r>
            <a:r>
              <a:rPr lang="sr-Latn-CS" sz="2000" b="1" dirty="0">
                <a:latin typeface="Arial" charset="0"/>
              </a:rPr>
              <a:t> </a:t>
            </a:r>
            <a:r>
              <a:rPr lang="de-DE" sz="2000" b="1" dirty="0" err="1">
                <a:latin typeface="Arial" charset="0"/>
              </a:rPr>
              <a:t>енергије</a:t>
            </a:r>
            <a:endParaRPr lang="de-DE" sz="2000" b="1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de-DE" sz="2000" b="1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sr-Cyrl-CS" sz="2000" b="1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000" b="1" dirty="0">
                <a:solidFill>
                  <a:srgbClr val="FFFF00"/>
                </a:solidFill>
                <a:latin typeface="Arial" charset="0"/>
              </a:rPr>
              <a:t>На комплексу </a:t>
            </a:r>
            <a:r>
              <a:rPr lang="en-US" sz="2000" b="1" dirty="0">
                <a:solidFill>
                  <a:srgbClr val="FFFF00"/>
                </a:solidFill>
                <a:latin typeface="Arial" charset="0"/>
                <a:cs typeface="Arial" charset="0"/>
              </a:rPr>
              <a:t>I</a:t>
            </a:r>
            <a:r>
              <a:rPr lang="sr-Cyrl-CS" sz="2000" b="1" dirty="0">
                <a:solidFill>
                  <a:srgbClr val="FFFF00"/>
                </a:solidFill>
                <a:latin typeface="Arial" charset="0"/>
                <a:cs typeface="Arial" charset="0"/>
              </a:rPr>
              <a:t> у међумембрански простор се избаци </a:t>
            </a:r>
            <a:r>
              <a:rPr lang="sr-Cyrl-CS" sz="2000" b="1" dirty="0">
                <a:latin typeface="Arial" charset="0"/>
                <a:cs typeface="Arial" charset="0"/>
              </a:rPr>
              <a:t>4</a:t>
            </a:r>
            <a:r>
              <a:rPr lang="en-US" sz="2000" b="1" dirty="0">
                <a:latin typeface="Arial" charset="0"/>
                <a:cs typeface="Arial" charset="0"/>
              </a:rPr>
              <a:t>H</a:t>
            </a:r>
            <a:r>
              <a:rPr lang="en-US" sz="2000" b="1" baseline="30000" dirty="0">
                <a:latin typeface="Arial" charset="0"/>
                <a:cs typeface="Arial" charset="0"/>
              </a:rPr>
              <a:t>+</a:t>
            </a:r>
            <a:endParaRPr lang="en-US" sz="2000" b="1" baseline="30000" dirty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000" b="1" baseline="30000" dirty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000" b="1" dirty="0">
                <a:solidFill>
                  <a:srgbClr val="FFFF00"/>
                </a:solidFill>
                <a:latin typeface="Arial" charset="0"/>
                <a:cs typeface="Arial" charset="0"/>
              </a:rPr>
              <a:t>на комплексу </a:t>
            </a:r>
            <a:r>
              <a:rPr lang="en-US" sz="2000" b="1" dirty="0">
                <a:solidFill>
                  <a:srgbClr val="FFFF00"/>
                </a:solidFill>
                <a:latin typeface="Arial" charset="0"/>
                <a:cs typeface="Arial" charset="0"/>
              </a:rPr>
              <a:t>III</a:t>
            </a:r>
            <a:r>
              <a:rPr lang="sr-Cyrl-CS" sz="2000" b="1" dirty="0">
                <a:solidFill>
                  <a:srgbClr val="FFFF00"/>
                </a:solidFill>
                <a:latin typeface="Arial" charset="0"/>
                <a:cs typeface="Arial" charset="0"/>
              </a:rPr>
              <a:t> још </a:t>
            </a:r>
            <a:r>
              <a:rPr lang="sr-Cyrl-CS" sz="2000" b="1" dirty="0">
                <a:latin typeface="Arial" charset="0"/>
                <a:cs typeface="Arial" charset="0"/>
              </a:rPr>
              <a:t>4</a:t>
            </a:r>
            <a:r>
              <a:rPr lang="en-US" sz="2000" b="1" dirty="0">
                <a:latin typeface="Arial" charset="0"/>
                <a:cs typeface="Arial" charset="0"/>
              </a:rPr>
              <a:t>H</a:t>
            </a:r>
            <a:r>
              <a:rPr lang="en-US" sz="2000" b="1" baseline="30000" dirty="0">
                <a:latin typeface="Arial" charset="0"/>
                <a:cs typeface="Arial" charset="0"/>
              </a:rPr>
              <a:t>+</a:t>
            </a:r>
            <a:r>
              <a:rPr lang="sr-Cyrl-CS" sz="2000" b="1" baseline="30000" dirty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sr-Cyrl-CS" sz="2000" b="1" dirty="0">
                <a:solidFill>
                  <a:srgbClr val="FFFF00"/>
                </a:solidFill>
                <a:latin typeface="Arial" charset="0"/>
                <a:cs typeface="Arial" charset="0"/>
              </a:rPr>
              <a:t>и </a:t>
            </a:r>
            <a:endParaRPr lang="en-US" sz="2000" b="1" dirty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000" b="1" dirty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Cyrl-CS" sz="2000" b="1" dirty="0">
                <a:solidFill>
                  <a:srgbClr val="FFFF00"/>
                </a:solidFill>
                <a:latin typeface="Arial" charset="0"/>
                <a:cs typeface="Arial" charset="0"/>
              </a:rPr>
              <a:t>на комплексу </a:t>
            </a:r>
            <a:r>
              <a:rPr lang="en-US" sz="2000" b="1" dirty="0">
                <a:solidFill>
                  <a:srgbClr val="FFFF00"/>
                </a:solidFill>
                <a:latin typeface="Arial" charset="0"/>
                <a:cs typeface="Arial" charset="0"/>
              </a:rPr>
              <a:t>IV</a:t>
            </a:r>
            <a:r>
              <a:rPr lang="sr-Cyrl-CS" sz="2000" b="1" dirty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r>
              <a:rPr lang="sr-Cyrl-CS" sz="2000" b="1" dirty="0">
                <a:latin typeface="Arial" charset="0"/>
                <a:cs typeface="Arial" charset="0"/>
              </a:rPr>
              <a:t>2</a:t>
            </a:r>
            <a:r>
              <a:rPr lang="en-US" sz="2000" b="1" dirty="0">
                <a:latin typeface="Arial" charset="0"/>
                <a:cs typeface="Arial" charset="0"/>
              </a:rPr>
              <a:t>H</a:t>
            </a:r>
            <a:r>
              <a:rPr lang="en-US" sz="2000" b="1" baseline="30000" dirty="0">
                <a:latin typeface="Arial" charset="0"/>
                <a:cs typeface="Arial" charset="0"/>
              </a:rPr>
              <a:t>+</a:t>
            </a:r>
            <a:r>
              <a:rPr lang="sr-Cyrl-CS" sz="2000" b="1" dirty="0">
                <a:solidFill>
                  <a:srgbClr val="FFFF00"/>
                </a:solidFill>
                <a:latin typeface="Arial" charset="0"/>
                <a:cs typeface="Arial" charset="0"/>
              </a:rPr>
              <a:t> што је укупно </a:t>
            </a:r>
            <a:r>
              <a:rPr lang="sr-Cyrl-CS" sz="2000" b="1" dirty="0">
                <a:latin typeface="Arial" charset="0"/>
                <a:cs typeface="Arial" charset="0"/>
              </a:rPr>
              <a:t>10 протона </a:t>
            </a:r>
            <a:r>
              <a:rPr lang="sr-Cyrl-CS" sz="2000" b="1" dirty="0">
                <a:solidFill>
                  <a:srgbClr val="FFFF00"/>
                </a:solidFill>
                <a:latin typeface="Arial" charset="0"/>
                <a:cs typeface="Arial" charset="0"/>
              </a:rPr>
              <a:t>који су из матрикса “избачени” у </a:t>
            </a:r>
            <a:r>
              <a:rPr lang="sr-Cyrl-CS" sz="2000" b="1" dirty="0" err="1">
                <a:solidFill>
                  <a:srgbClr val="FFFF00"/>
                </a:solidFill>
                <a:latin typeface="Arial" charset="0"/>
                <a:cs typeface="Arial" charset="0"/>
              </a:rPr>
              <a:t>међумембрански</a:t>
            </a:r>
            <a:r>
              <a:rPr lang="sr-Cyrl-CS" sz="2000" b="1" dirty="0">
                <a:solidFill>
                  <a:srgbClr val="FFFF00"/>
                </a:solidFill>
                <a:latin typeface="Arial" charset="0"/>
                <a:cs typeface="Arial" charset="0"/>
              </a:rPr>
              <a:t> простор</a:t>
            </a:r>
            <a:endParaRPr lang="en-US" sz="2000" b="1" dirty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000" b="1" dirty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sr-Latn-CS" sz="20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2000" dirty="0">
                <a:latin typeface="Arial" charset="0"/>
              </a:rPr>
              <a:t>О</a:t>
            </a:r>
            <a:r>
              <a:rPr lang="de-DE" sz="2000" dirty="0">
                <a:latin typeface="Arial" charset="0"/>
              </a:rPr>
              <a:t>вај градијент </a:t>
            </a:r>
            <a:r>
              <a:rPr lang="sr-Latn-CS" sz="2000" dirty="0">
                <a:latin typeface="Arial" charset="0"/>
              </a:rPr>
              <a:t>је 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извор енергије за синтезу АТ</a:t>
            </a:r>
            <a:r>
              <a:rPr lang="sr-Cyrl-RS" sz="2000" b="1" dirty="0">
                <a:solidFill>
                  <a:srgbClr val="FFFF00"/>
                </a:solidFill>
                <a:latin typeface="Arial" charset="0"/>
              </a:rPr>
              <a:t>Р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-а</a:t>
            </a:r>
            <a:r>
              <a:rPr lang="sr-Latn-CS" sz="2000" dirty="0">
                <a:solidFill>
                  <a:srgbClr val="FFFF00"/>
                </a:solidFill>
                <a:latin typeface="Arial" charset="0"/>
              </a:rPr>
              <a:t> (</a:t>
            </a:r>
            <a:r>
              <a:rPr lang="de-DE" sz="2000" b="1" dirty="0">
                <a:solidFill>
                  <a:srgbClr val="FFFF00"/>
                </a:solidFill>
                <a:latin typeface="Arial" charset="0"/>
              </a:rPr>
              <a:t>хемиосмотска хипотез</a:t>
            </a:r>
            <a:r>
              <a:rPr lang="sr-Latn-CS" sz="2000" b="1" dirty="0">
                <a:solidFill>
                  <a:srgbClr val="FFFF00"/>
                </a:solidFill>
                <a:latin typeface="Arial" charset="0"/>
              </a:rPr>
              <a:t>а</a:t>
            </a:r>
            <a:r>
              <a:rPr lang="sr-Cyrl-CS" sz="2000" b="1" dirty="0">
                <a:solidFill>
                  <a:srgbClr val="FFFF00"/>
                </a:solidFill>
                <a:latin typeface="Arial" charset="0"/>
              </a:rPr>
              <a:t>, 1961. </a:t>
            </a:r>
            <a:r>
              <a:rPr lang="en-US" sz="2000" b="1" dirty="0">
                <a:solidFill>
                  <a:srgbClr val="FFFF00"/>
                </a:solidFill>
                <a:latin typeface="Arial" charset="0"/>
              </a:rPr>
              <a:t>Peter</a:t>
            </a:r>
            <a:r>
              <a:rPr lang="ru-RU" sz="20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2000" b="1" dirty="0" err="1">
                <a:solidFill>
                  <a:srgbClr val="FFFF00"/>
                </a:solidFill>
                <a:latin typeface="Arial" charset="0"/>
              </a:rPr>
              <a:t>Michell</a:t>
            </a:r>
            <a:r>
              <a:rPr lang="sr-Latn-CS" sz="2000" dirty="0">
                <a:solidFill>
                  <a:srgbClr val="FFFF00"/>
                </a:solidFill>
                <a:latin typeface="Arial" charset="0"/>
              </a:rPr>
              <a:t>).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de-DE" sz="2000" dirty="0">
                <a:latin typeface="Arial" charset="0"/>
              </a:rPr>
              <a:t>однос H</a:t>
            </a:r>
            <a:r>
              <a:rPr lang="de-DE" sz="2000" baseline="30000" dirty="0">
                <a:latin typeface="Arial" charset="0"/>
              </a:rPr>
              <a:t>+</a:t>
            </a:r>
            <a:r>
              <a:rPr lang="de-DE" sz="2000" dirty="0">
                <a:latin typeface="Arial" charset="0"/>
              </a:rPr>
              <a:t>/2е</a:t>
            </a:r>
            <a:r>
              <a:rPr lang="de-DE" sz="2000" baseline="30000" dirty="0">
                <a:latin typeface="Arial" charset="0"/>
              </a:rPr>
              <a:t>-</a:t>
            </a:r>
            <a:r>
              <a:rPr lang="sr-Cyrl-CS" sz="2000" baseline="30000" dirty="0">
                <a:latin typeface="Arial" charset="0"/>
              </a:rPr>
              <a:t> </a:t>
            </a:r>
            <a:endParaRPr lang="sr-Latn-CS" sz="2000" baseline="30000" dirty="0"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5274"/>
    </mc:Choice>
    <mc:Fallback xmlns="">
      <p:transition spd="slow" advTm="105274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-315913"/>
            <a:ext cx="9144000" cy="1143001"/>
          </a:xfrm>
        </p:spPr>
        <p:txBody>
          <a:bodyPr/>
          <a:lstStyle/>
          <a:p>
            <a:pPr eaLnBrk="1" hangingPunct="1">
              <a:defRPr/>
            </a:pPr>
            <a:r>
              <a:rPr lang="fr-FR" sz="4000" b="0" dirty="0">
                <a:solidFill>
                  <a:srgbClr val="FFFF00"/>
                </a:solidFill>
                <a:latin typeface="Arial" charset="0"/>
              </a:rPr>
              <a:t>АТ</a:t>
            </a:r>
            <a:r>
              <a:rPr lang="sr-Cyrl-RS" sz="4000" b="0" dirty="0">
                <a:solidFill>
                  <a:srgbClr val="FFFF00"/>
                </a:solidFill>
                <a:latin typeface="Arial" charset="0"/>
              </a:rPr>
              <a:t>Р</a:t>
            </a:r>
            <a:r>
              <a:rPr lang="fr-FR" sz="4000" b="0" dirty="0">
                <a:solidFill>
                  <a:srgbClr val="FFFF00"/>
                </a:solidFill>
                <a:latin typeface="Arial" charset="0"/>
              </a:rPr>
              <a:t>-СИНТАЗА</a:t>
            </a:r>
            <a:endParaRPr lang="sr-Latn-CS" sz="4000" b="0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44973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sr-Latn-CS" sz="2400" dirty="0">
                <a:latin typeface="Arial" charset="0"/>
              </a:rPr>
              <a:t>К</a:t>
            </a:r>
            <a:r>
              <a:rPr lang="fr-FR" sz="2400" dirty="0" err="1">
                <a:latin typeface="Arial" charset="0"/>
              </a:rPr>
              <a:t>омплeкс</a:t>
            </a:r>
            <a:r>
              <a:rPr lang="fr-FR" sz="2400" dirty="0">
                <a:latin typeface="Arial" charset="0"/>
              </a:rPr>
              <a:t> </a:t>
            </a:r>
            <a:r>
              <a:rPr lang="fr-FR" sz="2400" dirty="0" err="1">
                <a:latin typeface="Arial" charset="0"/>
              </a:rPr>
              <a:t>који</a:t>
            </a:r>
            <a:r>
              <a:rPr lang="fr-FR" sz="2400" dirty="0">
                <a:latin typeface="Arial" charset="0"/>
              </a:rPr>
              <a:t> </a:t>
            </a:r>
            <a:r>
              <a:rPr lang="fr-FR" sz="2400" dirty="0" err="1">
                <a:latin typeface="Arial" charset="0"/>
              </a:rPr>
              <a:t>омогућавa</a:t>
            </a:r>
            <a:r>
              <a:rPr lang="fr-FR" sz="2400" dirty="0">
                <a:latin typeface="Arial" charset="0"/>
              </a:rPr>
              <a:t> </a:t>
            </a:r>
            <a:r>
              <a:rPr lang="fr-FR" sz="2400" dirty="0" err="1">
                <a:latin typeface="Arial" charset="0"/>
              </a:rPr>
              <a:t>синтeзу</a:t>
            </a:r>
            <a:r>
              <a:rPr lang="fr-FR" sz="2400" dirty="0">
                <a:latin typeface="Arial" charset="0"/>
              </a:rPr>
              <a:t> АТ</a:t>
            </a:r>
            <a:r>
              <a:rPr lang="sr-Cyrl-RS" sz="2400" dirty="0">
                <a:latin typeface="Arial" charset="0"/>
              </a:rPr>
              <a:t>Р</a:t>
            </a:r>
            <a:r>
              <a:rPr lang="fr-FR" sz="2400" dirty="0">
                <a:latin typeface="Arial" charset="0"/>
              </a:rPr>
              <a:t>-a </a:t>
            </a:r>
            <a:r>
              <a:rPr lang="fr-FR" sz="2400" dirty="0" err="1">
                <a:latin typeface="Arial" charset="0"/>
              </a:rPr>
              <a:t>користeћи</a:t>
            </a:r>
            <a:r>
              <a:rPr lang="fr-FR" sz="2400" dirty="0">
                <a:latin typeface="Arial" charset="0"/>
              </a:rPr>
              <a:t> </a:t>
            </a:r>
            <a:r>
              <a:rPr lang="fr-FR" sz="2400" dirty="0" err="1">
                <a:latin typeface="Arial" charset="0"/>
              </a:rPr>
              <a:t>грaдијeнт</a:t>
            </a:r>
            <a:r>
              <a:rPr lang="fr-FR" sz="2400" dirty="0">
                <a:latin typeface="Arial" charset="0"/>
              </a:rPr>
              <a:t> </a:t>
            </a:r>
            <a:r>
              <a:rPr lang="fr-FR" sz="2400" dirty="0" err="1">
                <a:latin typeface="Arial" charset="0"/>
              </a:rPr>
              <a:t>протoнa</a:t>
            </a:r>
            <a:r>
              <a:rPr lang="sr-Latn-CS" sz="2400" dirty="0">
                <a:latin typeface="Arial" charset="0"/>
              </a:rPr>
              <a:t> </a:t>
            </a:r>
            <a:r>
              <a:rPr lang="fr-FR" sz="2400" dirty="0" err="1">
                <a:latin typeface="Arial" charset="0"/>
              </a:rPr>
              <a:t>ствoрeн</a:t>
            </a:r>
            <a:r>
              <a:rPr lang="fr-FR" sz="2400" dirty="0">
                <a:latin typeface="Arial" charset="0"/>
              </a:rPr>
              <a:t> </a:t>
            </a:r>
            <a:r>
              <a:rPr lang="fr-FR" sz="2400" dirty="0" err="1">
                <a:latin typeface="Arial" charset="0"/>
              </a:rPr>
              <a:t>при</a:t>
            </a:r>
            <a:r>
              <a:rPr lang="fr-FR" sz="2400" dirty="0">
                <a:latin typeface="Arial" charset="0"/>
              </a:rPr>
              <a:t> </a:t>
            </a:r>
            <a:r>
              <a:rPr lang="fr-FR" sz="2400" dirty="0" err="1">
                <a:latin typeface="Arial" charset="0"/>
              </a:rPr>
              <a:t>трaнспoрту</a:t>
            </a:r>
            <a:r>
              <a:rPr lang="fr-FR" sz="2400" dirty="0">
                <a:latin typeface="Arial" charset="0"/>
              </a:rPr>
              <a:t> </a:t>
            </a:r>
            <a:r>
              <a:rPr lang="fr-FR" sz="2400" dirty="0" err="1">
                <a:latin typeface="Arial" charset="0"/>
              </a:rPr>
              <a:t>eлeктрoнa</a:t>
            </a:r>
            <a:endParaRPr lang="sr-Cyrl-CS" sz="24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sr-Latn-CS" sz="8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fr-FR" sz="2400" b="1" dirty="0" err="1">
                <a:solidFill>
                  <a:srgbClr val="FFFF00"/>
                </a:solidFill>
                <a:latin typeface="Arial" charset="0"/>
              </a:rPr>
              <a:t>Двa</a:t>
            </a: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2400" b="1" dirty="0" err="1">
                <a:solidFill>
                  <a:srgbClr val="FFFF00"/>
                </a:solidFill>
                <a:latin typeface="Arial" charset="0"/>
              </a:rPr>
              <a:t>oснoвнa</a:t>
            </a: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2400" b="1" dirty="0" err="1">
                <a:solidFill>
                  <a:srgbClr val="FFFF00"/>
                </a:solidFill>
                <a:latin typeface="Arial" charset="0"/>
              </a:rPr>
              <a:t>дeлa</a:t>
            </a:r>
            <a:r>
              <a:rPr lang="fr-FR" sz="2400" dirty="0">
                <a:solidFill>
                  <a:srgbClr val="FFFF00"/>
                </a:solidFill>
                <a:latin typeface="Arial" charset="0"/>
              </a:rPr>
              <a:t>: </a:t>
            </a:r>
            <a:r>
              <a:rPr lang="fr-FR" sz="2400" dirty="0" err="1">
                <a:solidFill>
                  <a:srgbClr val="FFFF00"/>
                </a:solidFill>
                <a:latin typeface="Arial" charset="0"/>
              </a:rPr>
              <a:t>јeдиниц</a:t>
            </a:r>
            <a:r>
              <a:rPr lang="sr-Latn-CS" sz="2400" dirty="0">
                <a:solidFill>
                  <a:srgbClr val="FFFF00"/>
                </a:solidFill>
                <a:latin typeface="Arial" charset="0"/>
              </a:rPr>
              <a:t>a</a:t>
            </a:r>
            <a:r>
              <a:rPr lang="fr-FR" sz="240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F</a:t>
            </a:r>
            <a:r>
              <a:rPr lang="sr-Cyrl-CS" sz="2400" b="1" dirty="0">
                <a:solidFill>
                  <a:srgbClr val="FFFF00"/>
                </a:solidFill>
                <a:latin typeface="Arial" charset="0"/>
              </a:rPr>
              <a:t>0</a:t>
            </a: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2400" dirty="0">
                <a:solidFill>
                  <a:srgbClr val="FFFF00"/>
                </a:solidFill>
                <a:latin typeface="Arial" charset="0"/>
              </a:rPr>
              <a:t>и </a:t>
            </a:r>
            <a:r>
              <a:rPr lang="fr-FR" sz="2400" dirty="0" err="1">
                <a:solidFill>
                  <a:srgbClr val="FFFF00"/>
                </a:solidFill>
                <a:latin typeface="Arial" charset="0"/>
              </a:rPr>
              <a:t>јeдиниц</a:t>
            </a:r>
            <a:r>
              <a:rPr lang="sr-Latn-CS" sz="2400" dirty="0">
                <a:solidFill>
                  <a:srgbClr val="FFFF00"/>
                </a:solidFill>
                <a:latin typeface="Arial" charset="0"/>
              </a:rPr>
              <a:t>a</a:t>
            </a:r>
            <a:r>
              <a:rPr lang="fr-FR" sz="240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F1</a:t>
            </a:r>
            <a:endParaRPr lang="sr-Latn-CS" sz="24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fr-FR" sz="8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fr-FR" sz="2400" dirty="0" err="1">
                <a:latin typeface="Arial" charset="0"/>
              </a:rPr>
              <a:t>Јeдиницa</a:t>
            </a:r>
            <a:r>
              <a:rPr lang="fr-FR" sz="2400" dirty="0">
                <a:latin typeface="Arial" charset="0"/>
              </a:rPr>
              <a:t> </a:t>
            </a: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F</a:t>
            </a:r>
            <a:r>
              <a:rPr lang="sr-Cyrl-CS" sz="2400" b="1" dirty="0">
                <a:solidFill>
                  <a:srgbClr val="FFFF00"/>
                </a:solidFill>
                <a:latin typeface="Arial" charset="0"/>
              </a:rPr>
              <a:t>0</a:t>
            </a: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2400" dirty="0" err="1">
                <a:latin typeface="Arial" charset="0"/>
              </a:rPr>
              <a:t>јe</a:t>
            </a:r>
            <a:r>
              <a:rPr lang="fr-FR" sz="2400" dirty="0">
                <a:latin typeface="Arial" charset="0"/>
              </a:rPr>
              <a:t> </a:t>
            </a:r>
            <a:r>
              <a:rPr lang="fr-FR" sz="2400" dirty="0" err="1">
                <a:latin typeface="Arial" charset="0"/>
              </a:rPr>
              <a:t>сaстaвљeнa</a:t>
            </a:r>
            <a:r>
              <a:rPr lang="fr-FR" sz="2400" dirty="0">
                <a:latin typeface="Arial" charset="0"/>
              </a:rPr>
              <a:t> </a:t>
            </a:r>
            <a:r>
              <a:rPr lang="fr-FR" sz="2400" dirty="0" err="1">
                <a:latin typeface="Arial" charset="0"/>
              </a:rPr>
              <a:t>из</a:t>
            </a:r>
            <a:r>
              <a:rPr lang="fr-FR" sz="2400" dirty="0">
                <a:latin typeface="Arial" charset="0"/>
              </a:rPr>
              <a:t> </a:t>
            </a:r>
            <a:r>
              <a:rPr lang="fr-FR" sz="2400" b="1" dirty="0" err="1">
                <a:solidFill>
                  <a:srgbClr val="FFFF00"/>
                </a:solidFill>
                <a:latin typeface="Arial" charset="0"/>
              </a:rPr>
              <a:t>три</a:t>
            </a: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fr-FR" sz="2400" b="1" dirty="0" err="1">
                <a:solidFill>
                  <a:srgbClr val="FFFF00"/>
                </a:solidFill>
                <a:latin typeface="Arial" charset="0"/>
              </a:rPr>
              <a:t>пoдјeдиницe</a:t>
            </a: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2400" b="1" dirty="0" err="1">
                <a:solidFill>
                  <a:srgbClr val="FFFF00"/>
                </a:solidFill>
                <a:latin typeface="Arial" charset="0"/>
              </a:rPr>
              <a:t>oзнaчeнe</a:t>
            </a: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2400" b="1" dirty="0" err="1">
                <a:solidFill>
                  <a:srgbClr val="FFFF00"/>
                </a:solidFill>
                <a:latin typeface="Arial" charset="0"/>
              </a:rPr>
              <a:t>кao</a:t>
            </a: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 a, b </a:t>
            </a:r>
            <a:r>
              <a:rPr lang="sr-Cyrl-CS" sz="2400" b="1" dirty="0">
                <a:solidFill>
                  <a:srgbClr val="FFFF00"/>
                </a:solidFill>
                <a:latin typeface="Arial" charset="0"/>
              </a:rPr>
              <a:t>и</a:t>
            </a: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 c</a:t>
            </a:r>
            <a:endParaRPr lang="en-US" sz="2400" b="1" dirty="0">
              <a:solidFill>
                <a:srgbClr val="FFFF00"/>
              </a:solidFill>
              <a:latin typeface="Arial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x-none" sz="800" b="1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F</a:t>
            </a:r>
            <a:r>
              <a:rPr lang="sr-Cyrl-CS" sz="2400" b="1" dirty="0">
                <a:solidFill>
                  <a:srgbClr val="FFFF00"/>
                </a:solidFill>
                <a:latin typeface="Arial" charset="0"/>
              </a:rPr>
              <a:t>0</a:t>
            </a:r>
            <a:r>
              <a:rPr lang="fr-FR" sz="2400" dirty="0">
                <a:latin typeface="Arial" charset="0"/>
              </a:rPr>
              <a:t> </a:t>
            </a:r>
            <a:r>
              <a:rPr lang="fr-FR" sz="2400" dirty="0" err="1">
                <a:latin typeface="Arial" charset="0"/>
              </a:rPr>
              <a:t>сaчињaвa</a:t>
            </a:r>
            <a:r>
              <a:rPr lang="fr-FR" sz="2400" dirty="0"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r>
              <a:rPr lang="fr-FR" sz="2400" b="1" dirty="0" err="1">
                <a:solidFill>
                  <a:srgbClr val="FFFF00"/>
                </a:solidFill>
                <a:latin typeface="Arial" charset="0"/>
              </a:rPr>
              <a:t>трансмембрански</a:t>
            </a: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2400" b="1" dirty="0" err="1">
                <a:solidFill>
                  <a:srgbClr val="FFFF00"/>
                </a:solidFill>
                <a:latin typeface="Arial" charset="0"/>
              </a:rPr>
              <a:t>кaнaл</a:t>
            </a:r>
            <a:endParaRPr lang="sr-Latn-CS" sz="2400" dirty="0">
              <a:latin typeface="Arial" charset="0"/>
            </a:endParaRPr>
          </a:p>
        </p:txBody>
      </p:sp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67138"/>
            <a:ext cx="2808288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5" name="Picture 5" descr="V komp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438" y="2087563"/>
            <a:ext cx="3611562" cy="479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6" name="Picture 6" descr="V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789363"/>
            <a:ext cx="2660650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2691"/>
    </mc:Choice>
    <mc:Fallback xmlns="">
      <p:transition spd="slow" advTm="72691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9144000" cy="27352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F1</a:t>
            </a:r>
            <a:r>
              <a:rPr lang="fr-FR" sz="2400" dirty="0">
                <a:latin typeface="Arial" charset="0"/>
              </a:rPr>
              <a:t> </a:t>
            </a:r>
            <a:r>
              <a:rPr lang="fr-FR" sz="2400" dirty="0" err="1">
                <a:latin typeface="Arial" charset="0"/>
              </a:rPr>
              <a:t>сe</a:t>
            </a:r>
            <a:r>
              <a:rPr lang="fr-FR" sz="2400" dirty="0">
                <a:latin typeface="Arial" charset="0"/>
              </a:rPr>
              <a:t> </a:t>
            </a:r>
            <a:r>
              <a:rPr lang="fr-FR" sz="2400" dirty="0" err="1">
                <a:latin typeface="Arial" charset="0"/>
              </a:rPr>
              <a:t>сaстoји</a:t>
            </a:r>
            <a:r>
              <a:rPr lang="fr-FR" sz="2400" dirty="0">
                <a:latin typeface="Arial" charset="0"/>
              </a:rPr>
              <a:t> </a:t>
            </a:r>
            <a:r>
              <a:rPr lang="fr-FR" sz="2400" dirty="0" err="1">
                <a:latin typeface="Arial" charset="0"/>
              </a:rPr>
              <a:t>из</a:t>
            </a:r>
            <a:r>
              <a:rPr lang="fr-FR" sz="2400" dirty="0">
                <a:latin typeface="Arial" charset="0"/>
              </a:rPr>
              <a:t> </a:t>
            </a:r>
            <a:r>
              <a:rPr lang="fr-FR" sz="2400" b="1" dirty="0" err="1">
                <a:solidFill>
                  <a:srgbClr val="FFFF00"/>
                </a:solidFill>
                <a:latin typeface="Arial" charset="0"/>
              </a:rPr>
              <a:t>пет</a:t>
            </a: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2400" b="1" dirty="0" err="1">
                <a:solidFill>
                  <a:srgbClr val="FFFF00"/>
                </a:solidFill>
                <a:latin typeface="Arial" charset="0"/>
              </a:rPr>
              <a:t>полипептидних</a:t>
            </a: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2400" b="1" dirty="0" err="1">
                <a:solidFill>
                  <a:srgbClr val="FFFF00"/>
                </a:solidFill>
                <a:latin typeface="Arial" charset="0"/>
              </a:rPr>
              <a:t>лaнaцa</a:t>
            </a: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: </a:t>
            </a:r>
            <a:r>
              <a:rPr lang="en-AU" sz="2400" b="1" dirty="0">
                <a:solidFill>
                  <a:srgbClr val="FFFF00"/>
                </a:solidFill>
                <a:latin typeface="Arial" charset="0"/>
              </a:rPr>
              <a:t>α</a:t>
            </a: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, </a:t>
            </a:r>
            <a:r>
              <a:rPr lang="en-AU" sz="2400" b="1" dirty="0">
                <a:solidFill>
                  <a:srgbClr val="FFFF00"/>
                </a:solidFill>
                <a:latin typeface="Arial" charset="0"/>
              </a:rPr>
              <a:t>β</a:t>
            </a: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, </a:t>
            </a:r>
            <a:r>
              <a:rPr lang="en-AU" sz="2400" b="1" dirty="0">
                <a:solidFill>
                  <a:srgbClr val="FFFF00"/>
                </a:solidFill>
                <a:latin typeface="Arial" charset="0"/>
              </a:rPr>
              <a:t>γ</a:t>
            </a: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, </a:t>
            </a:r>
            <a:r>
              <a:rPr lang="en-AU" sz="2400" b="1" dirty="0">
                <a:solidFill>
                  <a:srgbClr val="FFFF00"/>
                </a:solidFill>
                <a:latin typeface="Arial" charset="0"/>
              </a:rPr>
              <a:t>δ</a:t>
            </a:r>
            <a:r>
              <a:rPr lang="fr-FR" sz="2400" b="1" dirty="0">
                <a:solidFill>
                  <a:srgbClr val="FFFF00"/>
                </a:solidFill>
                <a:latin typeface="Arial" charset="0"/>
              </a:rPr>
              <a:t> и </a:t>
            </a:r>
            <a:r>
              <a:rPr lang="en-AU" sz="2400" b="1" dirty="0">
                <a:solidFill>
                  <a:srgbClr val="FFFF00"/>
                </a:solidFill>
                <a:latin typeface="Arial" charset="0"/>
              </a:rPr>
              <a:t>ε</a:t>
            </a:r>
            <a:endParaRPr lang="sr-Latn-CS" sz="2400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fr-FR" sz="2400" dirty="0" err="1">
                <a:latin typeface="Arial" charset="0"/>
              </a:rPr>
              <a:t>Подјединице</a:t>
            </a:r>
            <a:r>
              <a:rPr lang="sr-Cyrl-RS" sz="2400" dirty="0">
                <a:latin typeface="Arial" charset="0"/>
              </a:rPr>
              <a:t>: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fr-FR" sz="2000" dirty="0">
                <a:latin typeface="Arial" charset="0"/>
              </a:rPr>
              <a:t> </a:t>
            </a:r>
            <a:r>
              <a:rPr lang="en-AU" sz="2000" b="1" dirty="0">
                <a:solidFill>
                  <a:srgbClr val="FFFF00"/>
                </a:solidFill>
                <a:latin typeface="Arial" charset="0"/>
              </a:rPr>
              <a:t>α</a:t>
            </a:r>
            <a:r>
              <a:rPr lang="fr-FR" sz="2000" b="1" dirty="0">
                <a:solidFill>
                  <a:srgbClr val="FFFF00"/>
                </a:solidFill>
                <a:latin typeface="Arial" charset="0"/>
              </a:rPr>
              <a:t> и </a:t>
            </a:r>
            <a:r>
              <a:rPr lang="en-AU" sz="2000" b="1" dirty="0">
                <a:solidFill>
                  <a:srgbClr val="FFFF00"/>
                </a:solidFill>
                <a:latin typeface="Arial" charset="0"/>
              </a:rPr>
              <a:t>β</a:t>
            </a:r>
            <a:r>
              <a:rPr lang="fr-FR" sz="2000" dirty="0">
                <a:latin typeface="Arial" charset="0"/>
              </a:rPr>
              <a:t> </a:t>
            </a:r>
            <a:r>
              <a:rPr lang="fr-FR" sz="2000" dirty="0" err="1">
                <a:latin typeface="Arial" charset="0"/>
              </a:rPr>
              <a:t>представљају</a:t>
            </a:r>
            <a:r>
              <a:rPr lang="fr-FR" sz="2000" dirty="0">
                <a:latin typeface="Arial" charset="0"/>
              </a:rPr>
              <a:t> </a:t>
            </a:r>
            <a:r>
              <a:rPr lang="fr-FR" sz="2000" b="1" dirty="0" err="1">
                <a:solidFill>
                  <a:srgbClr val="FFFF00"/>
                </a:solidFill>
                <a:latin typeface="Arial" charset="0"/>
              </a:rPr>
              <a:t>каталитичко</a:t>
            </a:r>
            <a:r>
              <a:rPr lang="fr-FR" sz="20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2000" b="1" dirty="0" err="1">
                <a:solidFill>
                  <a:srgbClr val="FFFF00"/>
                </a:solidFill>
                <a:latin typeface="Arial" charset="0"/>
              </a:rPr>
              <a:t>место</a:t>
            </a:r>
            <a:r>
              <a:rPr lang="fr-FR" sz="20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2000" b="1" dirty="0" err="1">
                <a:solidFill>
                  <a:srgbClr val="FFFF00"/>
                </a:solidFill>
                <a:latin typeface="Arial" charset="0"/>
              </a:rPr>
              <a:t>за</a:t>
            </a:r>
            <a:r>
              <a:rPr lang="fr-FR" sz="20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2000" b="1" dirty="0" err="1">
                <a:solidFill>
                  <a:srgbClr val="FFFF00"/>
                </a:solidFill>
                <a:latin typeface="Arial" charset="0"/>
              </a:rPr>
              <a:t>синтезу</a:t>
            </a:r>
            <a:r>
              <a:rPr lang="fr-FR" sz="2000" b="1" dirty="0">
                <a:solidFill>
                  <a:srgbClr val="FFFF00"/>
                </a:solidFill>
                <a:latin typeface="Arial" charset="0"/>
              </a:rPr>
              <a:t> АТ</a:t>
            </a:r>
            <a:r>
              <a:rPr lang="sr-Cyrl-RS" sz="2000" b="1" dirty="0">
                <a:solidFill>
                  <a:srgbClr val="FFFF00"/>
                </a:solidFill>
                <a:latin typeface="Arial" charset="0"/>
              </a:rPr>
              <a:t>Р</a:t>
            </a:r>
            <a:r>
              <a:rPr lang="fr-FR" sz="2000" b="1" dirty="0">
                <a:solidFill>
                  <a:srgbClr val="FFFF00"/>
                </a:solidFill>
                <a:latin typeface="Arial" charset="0"/>
              </a:rPr>
              <a:t>-а</a:t>
            </a:r>
            <a:r>
              <a:rPr lang="fr-FR" sz="2000" dirty="0">
                <a:solidFill>
                  <a:srgbClr val="FFFF00"/>
                </a:solidFill>
                <a:latin typeface="Arial" charset="0"/>
              </a:rPr>
              <a:t>,</a:t>
            </a:r>
            <a:r>
              <a:rPr lang="fr-FR" sz="2000" dirty="0">
                <a:latin typeface="Arial" charset="0"/>
              </a:rPr>
              <a:t> </a:t>
            </a:r>
            <a:endParaRPr lang="sr-Cyrl-RS" sz="2000" dirty="0">
              <a:latin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fr-FR" sz="2000" dirty="0" err="1">
                <a:latin typeface="Arial" charset="0"/>
              </a:rPr>
              <a:t>подјединице</a:t>
            </a:r>
            <a:r>
              <a:rPr lang="fr-FR" sz="2000" dirty="0">
                <a:latin typeface="Arial" charset="0"/>
              </a:rPr>
              <a:t> </a:t>
            </a:r>
            <a:r>
              <a:rPr lang="en-AU" sz="2000" b="1" dirty="0">
                <a:solidFill>
                  <a:srgbClr val="FFFF00"/>
                </a:solidFill>
                <a:latin typeface="Arial" charset="0"/>
              </a:rPr>
              <a:t>δ</a:t>
            </a:r>
            <a:r>
              <a:rPr lang="fr-FR" sz="2000" b="1" dirty="0">
                <a:solidFill>
                  <a:srgbClr val="FFFF00"/>
                </a:solidFill>
                <a:latin typeface="Arial" charset="0"/>
              </a:rPr>
              <a:t> и </a:t>
            </a:r>
            <a:r>
              <a:rPr lang="en-AU" sz="2000" b="1" dirty="0">
                <a:solidFill>
                  <a:srgbClr val="FFFF00"/>
                </a:solidFill>
                <a:latin typeface="Arial" charset="0"/>
              </a:rPr>
              <a:t>ε</a:t>
            </a:r>
            <a:r>
              <a:rPr lang="fr-FR" sz="20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2000" b="1" dirty="0" err="1">
                <a:solidFill>
                  <a:srgbClr val="FFFF00"/>
                </a:solidFill>
                <a:latin typeface="Arial" charset="0"/>
              </a:rPr>
              <a:t>регулишу</a:t>
            </a:r>
            <a:r>
              <a:rPr lang="fr-FR" sz="20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2000" b="1" dirty="0" err="1">
                <a:solidFill>
                  <a:srgbClr val="FFFF00"/>
                </a:solidFill>
                <a:latin typeface="Arial" charset="0"/>
              </a:rPr>
              <a:t>интеракцију</a:t>
            </a:r>
            <a:r>
              <a:rPr lang="fr-FR" sz="2000" b="1" dirty="0">
                <a:solidFill>
                  <a:srgbClr val="FFFF00"/>
                </a:solidFill>
                <a:latin typeface="Arial" charset="0"/>
              </a:rPr>
              <a:t> F1 </a:t>
            </a:r>
            <a:r>
              <a:rPr lang="fr-FR" sz="2000" b="1" dirty="0" err="1">
                <a:solidFill>
                  <a:srgbClr val="FFFF00"/>
                </a:solidFill>
                <a:latin typeface="Arial" charset="0"/>
              </a:rPr>
              <a:t>са</a:t>
            </a:r>
            <a:r>
              <a:rPr lang="fr-FR" sz="2000" b="1" dirty="0">
                <a:solidFill>
                  <a:srgbClr val="FFFF00"/>
                </a:solidFill>
                <a:latin typeface="Arial" charset="0"/>
              </a:rPr>
              <a:t> F</a:t>
            </a:r>
            <a:r>
              <a:rPr lang="sr-Cyrl-CS" sz="2000" b="1" dirty="0">
                <a:solidFill>
                  <a:srgbClr val="FFFF00"/>
                </a:solidFill>
                <a:latin typeface="Arial" charset="0"/>
              </a:rPr>
              <a:t>0</a:t>
            </a:r>
            <a:r>
              <a:rPr lang="fr-FR" sz="2000" dirty="0">
                <a:latin typeface="Arial" charset="0"/>
              </a:rPr>
              <a:t>, </a:t>
            </a:r>
            <a:r>
              <a:rPr lang="fr-FR" sz="2000" dirty="0" err="1">
                <a:latin typeface="Arial" charset="0"/>
              </a:rPr>
              <a:t>док</a:t>
            </a:r>
            <a:r>
              <a:rPr lang="fr-FR" sz="2000" dirty="0">
                <a:latin typeface="Arial" charset="0"/>
              </a:rPr>
              <a:t> </a:t>
            </a:r>
            <a:endParaRPr lang="sr-Cyrl-RS" sz="2000" dirty="0">
              <a:latin typeface="Arial" charset="0"/>
            </a:endParaRPr>
          </a:p>
          <a:p>
            <a:pPr lvl="1" eaLnBrk="1" hangingPunct="1">
              <a:lnSpc>
                <a:spcPct val="80000"/>
              </a:lnSpc>
              <a:defRPr/>
            </a:pPr>
            <a:r>
              <a:rPr lang="fr-FR" sz="2000" dirty="0" err="1">
                <a:latin typeface="Arial" charset="0"/>
              </a:rPr>
              <a:t>подјединица</a:t>
            </a:r>
            <a:r>
              <a:rPr lang="fr-FR" sz="2000" dirty="0">
                <a:latin typeface="Arial" charset="0"/>
              </a:rPr>
              <a:t> </a:t>
            </a:r>
            <a:r>
              <a:rPr lang="en-AU" sz="2000" b="1" dirty="0">
                <a:solidFill>
                  <a:srgbClr val="FFFF00"/>
                </a:solidFill>
                <a:latin typeface="Arial" charset="0"/>
              </a:rPr>
              <a:t>γ</a:t>
            </a:r>
            <a:r>
              <a:rPr lang="en-AU" sz="2000" b="1" dirty="0">
                <a:latin typeface="Arial" charset="0"/>
              </a:rPr>
              <a:t> </a:t>
            </a:r>
            <a:r>
              <a:rPr lang="fr-FR" sz="2000" dirty="0" err="1">
                <a:latin typeface="Arial" charset="0"/>
              </a:rPr>
              <a:t>има</a:t>
            </a:r>
            <a:r>
              <a:rPr lang="fr-FR" sz="2000" dirty="0">
                <a:latin typeface="Arial" charset="0"/>
              </a:rPr>
              <a:t> </a:t>
            </a:r>
            <a:r>
              <a:rPr lang="fr-FR" sz="2000" dirty="0" err="1">
                <a:latin typeface="Arial" charset="0"/>
              </a:rPr>
              <a:t>улогу</a:t>
            </a:r>
            <a:r>
              <a:rPr lang="fr-FR" sz="2000" dirty="0">
                <a:latin typeface="Arial" charset="0"/>
              </a:rPr>
              <a:t> </a:t>
            </a:r>
            <a:r>
              <a:rPr lang="fr-FR" sz="2000" dirty="0" err="1">
                <a:latin typeface="Arial" charset="0"/>
              </a:rPr>
              <a:t>да</a:t>
            </a:r>
            <a:r>
              <a:rPr lang="fr-FR" sz="2000" dirty="0">
                <a:latin typeface="Arial" charset="0"/>
              </a:rPr>
              <a:t> </a:t>
            </a:r>
            <a:r>
              <a:rPr lang="fr-FR" sz="2000" b="1" dirty="0" err="1">
                <a:solidFill>
                  <a:srgbClr val="FFFF00"/>
                </a:solidFill>
                <a:latin typeface="Arial" charset="0"/>
              </a:rPr>
              <a:t>регулише</a:t>
            </a:r>
            <a:r>
              <a:rPr lang="fr-FR" sz="20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2000" b="1" dirty="0" err="1">
                <a:solidFill>
                  <a:srgbClr val="FFFF00"/>
                </a:solidFill>
                <a:latin typeface="Arial" charset="0"/>
              </a:rPr>
              <a:t>проток</a:t>
            </a:r>
            <a:r>
              <a:rPr lang="fr-FR" sz="20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2000" b="1" dirty="0" err="1">
                <a:solidFill>
                  <a:srgbClr val="FFFF00"/>
                </a:solidFill>
                <a:latin typeface="Arial" charset="0"/>
              </a:rPr>
              <a:t>протона</a:t>
            </a:r>
            <a:r>
              <a:rPr lang="fr-FR" sz="20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2000" b="1" dirty="0" err="1">
                <a:solidFill>
                  <a:srgbClr val="FFFF00"/>
                </a:solidFill>
                <a:latin typeface="Arial" charset="0"/>
              </a:rPr>
              <a:t>према</a:t>
            </a:r>
            <a:r>
              <a:rPr lang="fr-FR" sz="2000" b="1" dirty="0">
                <a:solidFill>
                  <a:srgbClr val="FFFF00"/>
                </a:solidFill>
                <a:latin typeface="Arial" charset="0"/>
              </a:rPr>
              <a:t> F1</a:t>
            </a:r>
            <a:endParaRPr lang="sr-Latn-CS" sz="2000" dirty="0">
              <a:solidFill>
                <a:srgbClr val="FFFF00"/>
              </a:solidFill>
              <a:latin typeface="Arial" charset="0"/>
            </a:endParaRPr>
          </a:p>
        </p:txBody>
      </p:sp>
      <p:pic>
        <p:nvPicPr>
          <p:cNvPr id="57347" name="Picture 5" descr="V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25713"/>
            <a:ext cx="3332163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8" name="Picture 6" descr="V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513" y="2505075"/>
            <a:ext cx="5554662" cy="416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819"/>
    </mc:Choice>
    <mc:Fallback xmlns="">
      <p:transition spd="slow" advTm="31819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964612" cy="4179887"/>
          </a:xfrm>
        </p:spPr>
        <p:txBody>
          <a:bodyPr/>
          <a:lstStyle/>
          <a:p>
            <a:pPr eaLnBrk="1" hangingPunct="1">
              <a:defRPr/>
            </a:pPr>
            <a:r>
              <a:rPr lang="de-DE" sz="2400" dirty="0">
                <a:latin typeface="Arial" charset="0"/>
              </a:rPr>
              <a:t>Паул Бо</a:t>
            </a:r>
            <a:r>
              <a:rPr lang="sr-Cyrl-CS" sz="2400" dirty="0">
                <a:latin typeface="Arial" charset="0"/>
              </a:rPr>
              <a:t>ј</a:t>
            </a:r>
            <a:r>
              <a:rPr lang="de-DE" sz="2400" dirty="0">
                <a:latin typeface="Arial" charset="0"/>
              </a:rPr>
              <a:t>ер</a:t>
            </a:r>
            <a:r>
              <a:rPr lang="sr-Cyrl-CS" sz="2400" dirty="0">
                <a:latin typeface="Arial" charset="0"/>
              </a:rPr>
              <a:t> (</a:t>
            </a:r>
            <a:r>
              <a:rPr lang="en-US" sz="2400" dirty="0">
                <a:latin typeface="Arial" charset="0"/>
              </a:rPr>
              <a:t>Paul</a:t>
            </a:r>
            <a:r>
              <a:rPr lang="ru-RU" sz="2400" dirty="0">
                <a:latin typeface="Arial" charset="0"/>
              </a:rPr>
              <a:t> </a:t>
            </a:r>
            <a:r>
              <a:rPr lang="en-US" sz="2400" dirty="0">
                <a:latin typeface="Arial" charset="0"/>
              </a:rPr>
              <a:t>Boyer</a:t>
            </a:r>
            <a:r>
              <a:rPr lang="sr-Cyrl-CS" sz="2400" dirty="0">
                <a:latin typeface="Arial" charset="0"/>
              </a:rPr>
              <a:t>)</a:t>
            </a:r>
            <a:r>
              <a:rPr lang="de-DE" sz="2400" dirty="0">
                <a:latin typeface="Arial" charset="0"/>
              </a:rPr>
              <a:t> је разјаснио и предложио механизам деловања АТ</a:t>
            </a:r>
            <a:r>
              <a:rPr lang="sr-Cyrl-RS" sz="2400" dirty="0">
                <a:latin typeface="Arial" charset="0"/>
              </a:rPr>
              <a:t>Р</a:t>
            </a:r>
            <a:r>
              <a:rPr lang="de-DE" sz="2400" dirty="0">
                <a:latin typeface="Arial" charset="0"/>
              </a:rPr>
              <a:t>-синтазе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Latn-CS" sz="900" dirty="0">
              <a:latin typeface="Arial" charset="0"/>
            </a:endParaRPr>
          </a:p>
          <a:p>
            <a:pPr eaLnBrk="1" hangingPunct="1">
              <a:defRPr/>
            </a:pPr>
            <a:r>
              <a:rPr lang="sr-Latn-CS" sz="2400" dirty="0">
                <a:solidFill>
                  <a:srgbClr val="FFFF00"/>
                </a:solidFill>
                <a:latin typeface="Arial" charset="0"/>
              </a:rPr>
              <a:t>П</a:t>
            </a:r>
            <a:r>
              <a:rPr lang="de-DE" sz="2400" dirty="0">
                <a:solidFill>
                  <a:srgbClr val="FFFF00"/>
                </a:solidFill>
                <a:latin typeface="Arial" charset="0"/>
              </a:rPr>
              <a:t>отенцијална енергија протонског градијента</a:t>
            </a:r>
            <a:r>
              <a:rPr lang="sr-Latn-CS" sz="2400" dirty="0">
                <a:solidFill>
                  <a:srgbClr val="FFFF00"/>
                </a:solidFill>
                <a:latin typeface="Arial" charset="0"/>
              </a:rPr>
              <a:t> се</a:t>
            </a:r>
            <a:r>
              <a:rPr lang="de-DE" sz="2400" dirty="0">
                <a:solidFill>
                  <a:srgbClr val="FFFF00"/>
                </a:solidFill>
                <a:latin typeface="Arial" charset="0"/>
              </a:rPr>
              <a:t> користи за отпуштање новосинтетисаног АТ</a:t>
            </a:r>
            <a:r>
              <a:rPr lang="sr-Cyrl-RS" sz="2400" dirty="0">
                <a:solidFill>
                  <a:srgbClr val="FFFF00"/>
                </a:solidFill>
                <a:latin typeface="Arial" charset="0"/>
              </a:rPr>
              <a:t>Р</a:t>
            </a:r>
            <a:r>
              <a:rPr lang="de-DE" sz="2400" dirty="0">
                <a:solidFill>
                  <a:srgbClr val="FFFF00"/>
                </a:solidFill>
                <a:latin typeface="Arial" charset="0"/>
              </a:rPr>
              <a:t>-а од ензима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Latn-CS" sz="800" dirty="0">
              <a:latin typeface="Arial" charset="0"/>
            </a:endParaRPr>
          </a:p>
          <a:p>
            <a:pPr eaLnBrk="1" hangingPunct="1">
              <a:defRPr/>
            </a:pPr>
            <a:r>
              <a:rPr lang="de-DE" sz="2400" dirty="0">
                <a:latin typeface="Arial" charset="0"/>
              </a:rPr>
              <a:t>Механизам подразумева каталитичку кооперативност три места на ензиму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de-DE" sz="800" dirty="0">
              <a:latin typeface="Arial" charset="0"/>
            </a:endParaRPr>
          </a:p>
          <a:p>
            <a:pPr eaLnBrk="1" hangingPunct="1">
              <a:defRPr/>
            </a:pPr>
            <a:r>
              <a:rPr lang="sr-Latn-CS" sz="2400" dirty="0">
                <a:latin typeface="Arial" charset="0"/>
              </a:rPr>
              <a:t>З</a:t>
            </a:r>
            <a:r>
              <a:rPr lang="en-AU" sz="2400" dirty="0">
                <a:latin typeface="Arial" charset="0"/>
              </a:rPr>
              <a:t>а </a:t>
            </a:r>
            <a:r>
              <a:rPr lang="en-AU" sz="2400" dirty="0" err="1">
                <a:latin typeface="Arial" charset="0"/>
              </a:rPr>
              <a:t>сваки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молекул</a:t>
            </a:r>
            <a:r>
              <a:rPr lang="en-AU" sz="2400" dirty="0">
                <a:latin typeface="Arial" charset="0"/>
              </a:rPr>
              <a:t> АТ</a:t>
            </a:r>
            <a:r>
              <a:rPr lang="sr-Cyrl-RS" sz="2400" dirty="0">
                <a:latin typeface="Arial" charset="0"/>
              </a:rPr>
              <a:t>Р</a:t>
            </a:r>
            <a:r>
              <a:rPr lang="en-AU" sz="2400" dirty="0">
                <a:latin typeface="Arial" charset="0"/>
              </a:rPr>
              <a:t>-а, </a:t>
            </a:r>
            <a:r>
              <a:rPr lang="en-AU" sz="2400" dirty="0" err="1">
                <a:latin typeface="Arial" charset="0"/>
              </a:rPr>
              <a:t>који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се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синтетише</a:t>
            </a:r>
            <a:r>
              <a:rPr lang="en-AU" sz="2400" dirty="0">
                <a:latin typeface="Arial" charset="0"/>
              </a:rPr>
              <a:t>, </a:t>
            </a:r>
            <a:r>
              <a:rPr lang="en-AU" sz="2400" dirty="0" err="1">
                <a:latin typeface="Arial" charset="0"/>
              </a:rPr>
              <a:t>морају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да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пређу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укупно</a:t>
            </a:r>
            <a:r>
              <a:rPr lang="en-AU" sz="2400" dirty="0">
                <a:latin typeface="Arial" charset="0"/>
              </a:rPr>
              <a:t> 3 </a:t>
            </a:r>
            <a:r>
              <a:rPr lang="en-AU" sz="2400" dirty="0" err="1">
                <a:latin typeface="Arial" charset="0"/>
              </a:rPr>
              <a:t>протона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из</a:t>
            </a:r>
            <a:r>
              <a:rPr lang="en-AU" sz="2400" dirty="0">
                <a:latin typeface="Arial" charset="0"/>
              </a:rPr>
              <a:t> </a:t>
            </a:r>
            <a:r>
              <a:rPr lang="en-AU" sz="2400" dirty="0" err="1">
                <a:latin typeface="Arial" charset="0"/>
              </a:rPr>
              <a:t>цито</a:t>
            </a:r>
            <a:r>
              <a:rPr lang="sr-Latn-CS" sz="2400" dirty="0">
                <a:latin typeface="Arial" charset="0"/>
              </a:rPr>
              <a:t>с</a:t>
            </a:r>
            <a:r>
              <a:rPr lang="en-AU" sz="2400" dirty="0" err="1">
                <a:latin typeface="Arial" charset="0"/>
              </a:rPr>
              <a:t>ола</a:t>
            </a:r>
            <a:r>
              <a:rPr lang="en-AU" sz="2400" dirty="0">
                <a:latin typeface="Arial" charset="0"/>
              </a:rPr>
              <a:t> у </a:t>
            </a:r>
            <a:r>
              <a:rPr lang="en-AU" sz="2400" dirty="0" err="1">
                <a:latin typeface="Arial" charset="0"/>
              </a:rPr>
              <a:t>матрикс</a:t>
            </a:r>
            <a:endParaRPr lang="sr-Latn-CS" sz="2400" dirty="0">
              <a:latin typeface="Arial" charset="0"/>
            </a:endParaRPr>
          </a:p>
        </p:txBody>
      </p:sp>
      <p:pic>
        <p:nvPicPr>
          <p:cNvPr id="58371" name="Picture 3" descr="resp lanac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3860800"/>
            <a:ext cx="4897438" cy="297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2229"/>
    </mc:Choice>
    <mc:Fallback xmlns="">
      <p:transition spd="slow" advTm="182229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55738" y="115888"/>
            <a:ext cx="6429375" cy="39401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7" name="TextBox 3"/>
          <p:cNvSpPr txBox="1">
            <a:spLocks noChangeArrowheads="1"/>
          </p:cNvSpPr>
          <p:nvPr/>
        </p:nvSpPr>
        <p:spPr bwMode="auto">
          <a:xfrm>
            <a:off x="15875" y="4149725"/>
            <a:ext cx="944245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r>
              <a:rPr lang="sr-Latn-CS" altLang="en-US" sz="1400" b="1">
                <a:latin typeface="Arial" panose="020B0604020202020204" pitchFamily="34" charset="0"/>
              </a:rPr>
              <a:t>Синтеза једноструко незасићених масних киселина</a:t>
            </a:r>
            <a:r>
              <a:rPr lang="sr-Latn-CS" altLang="en-US" sz="1400">
                <a:latin typeface="Arial" panose="020B0604020202020204" pitchFamily="34" charset="0"/>
              </a:rPr>
              <a:t> се одвија у </a:t>
            </a:r>
            <a:r>
              <a:rPr lang="sr-Latn-CS" altLang="en-US" sz="1400" b="1">
                <a:latin typeface="Arial" panose="020B0604020202020204" pitchFamily="34" charset="0"/>
              </a:rPr>
              <a:t>микрозомима </a:t>
            </a:r>
            <a:r>
              <a:rPr lang="en-US" altLang="en-US" sz="1400" b="1">
                <a:latin typeface="Arial" panose="020B0604020202020204" pitchFamily="34" charset="0"/>
              </a:rPr>
              <a:t>ЕР</a:t>
            </a:r>
            <a:endParaRPr lang="en-US" altLang="en-US" sz="1400">
              <a:latin typeface="Arial" panose="020B0604020202020204" pitchFamily="34" charset="0"/>
            </a:endParaRPr>
          </a:p>
          <a:p>
            <a:r>
              <a:rPr lang="sr-Latn-CS" altLang="en-US" sz="1400">
                <a:latin typeface="Arial" panose="020B0604020202020204" pitchFamily="34" charset="0"/>
              </a:rPr>
              <a:t>Синтеза холестерола одвија у цитосолу на површини </a:t>
            </a:r>
            <a:r>
              <a:rPr lang="en-US" altLang="en-US" sz="1400">
                <a:latin typeface="Arial" panose="020B0604020202020204" pitchFamily="34" charset="0"/>
              </a:rPr>
              <a:t>ЕР</a:t>
            </a:r>
          </a:p>
          <a:p>
            <a:r>
              <a:rPr lang="sr-Latn-CS" altLang="en-US" sz="1400" b="1" u="sng">
                <a:latin typeface="Arial" panose="020B0604020202020204" pitchFamily="34" charset="0"/>
              </a:rPr>
              <a:t>Митохондрије </a:t>
            </a:r>
            <a:r>
              <a:rPr lang="sr-Latn-CS" altLang="en-US" sz="1400">
                <a:latin typeface="Arial" panose="020B0604020202020204" pitchFamily="34" charset="0"/>
              </a:rPr>
              <a:t>- метаболички процеси који обухватају </a:t>
            </a:r>
            <a:r>
              <a:rPr lang="sr-Latn-CS" altLang="en-US" sz="1400" b="1">
                <a:latin typeface="Arial" panose="020B0604020202020204" pitchFamily="34" charset="0"/>
              </a:rPr>
              <a:t>Кребсов циклус, оксидацију масних киселина,</a:t>
            </a:r>
            <a:r>
              <a:rPr lang="en-US" altLang="en-US" sz="1400" b="1">
                <a:latin typeface="Arial" panose="020B0604020202020204" pitchFamily="34" charset="0"/>
              </a:rPr>
              <a:t> </a:t>
            </a:r>
          </a:p>
          <a:p>
            <a:r>
              <a:rPr lang="sr-Latn-CS" altLang="en-US" sz="1400" b="1">
                <a:latin typeface="Arial" panose="020B0604020202020204" pitchFamily="34" charset="0"/>
              </a:rPr>
              <a:t>формирање Ацетил CoA, део циклуса урее, део процеса глуконеогензе и део синтезе HEM</a:t>
            </a:r>
            <a:r>
              <a:rPr lang="sr-Latn-CS" altLang="en-US" sz="1400">
                <a:latin typeface="Arial" panose="020B0604020202020204" pitchFamily="34" charset="0"/>
              </a:rPr>
              <a:t>-</a:t>
            </a:r>
            <a:r>
              <a:rPr lang="sr-Latn-CS" altLang="en-US" sz="1400" b="1">
                <a:latin typeface="Arial" panose="020B0604020202020204" pitchFamily="34" charset="0"/>
              </a:rPr>
              <a:t>а. </a:t>
            </a:r>
            <a:endParaRPr lang="en-US" altLang="en-US" sz="1400" b="1">
              <a:latin typeface="Arial" panose="020B0604020202020204" pitchFamily="34" charset="0"/>
            </a:endParaRPr>
          </a:p>
          <a:p>
            <a:r>
              <a:rPr lang="sr-Latn-CS" altLang="en-US" sz="1400" b="1" u="sng">
                <a:latin typeface="Arial" panose="020B0604020202020204" pitchFamily="34" charset="0"/>
              </a:rPr>
              <a:t>Голџијев апарат</a:t>
            </a:r>
            <a:r>
              <a:rPr lang="sr-Latn-CS" altLang="en-US" sz="1400">
                <a:latin typeface="Arial" panose="020B0604020202020204" pitchFamily="34" charset="0"/>
              </a:rPr>
              <a:t> је део ћелије у коме се обавља </a:t>
            </a:r>
            <a:r>
              <a:rPr lang="sr-Latn-CS" altLang="en-US" sz="1400" b="1">
                <a:latin typeface="Arial" panose="020B0604020202020204" pitchFamily="34" charset="0"/>
              </a:rPr>
              <a:t>синтеза и паковање</a:t>
            </a:r>
            <a:r>
              <a:rPr lang="sr-Latn-CS" altLang="en-US" sz="1400">
                <a:latin typeface="Arial" panose="020B0604020202020204" pitchFamily="34" charset="0"/>
              </a:rPr>
              <a:t> комплексних молекула у које</a:t>
            </a:r>
            <a:endParaRPr lang="en-US" altLang="en-US" sz="1400">
              <a:latin typeface="Arial" panose="020B0604020202020204" pitchFamily="34" charset="0"/>
            </a:endParaRPr>
          </a:p>
          <a:p>
            <a:r>
              <a:rPr lang="sr-Latn-CS" altLang="en-US" sz="1400">
                <a:latin typeface="Arial" panose="020B0604020202020204" pitchFamily="34" charset="0"/>
              </a:rPr>
              <a:t>убрајамо </a:t>
            </a:r>
            <a:r>
              <a:rPr lang="sr-Latn-CS" altLang="en-US" sz="1400" b="1">
                <a:latin typeface="Arial" panose="020B0604020202020204" pitchFamily="34" charset="0"/>
              </a:rPr>
              <a:t>гликолипиде, гликопротеине и </a:t>
            </a:r>
            <a:r>
              <a:rPr lang="en-US" altLang="en-US" sz="1400" b="1">
                <a:latin typeface="Arial" panose="020B0604020202020204" pitchFamily="34" charset="0"/>
              </a:rPr>
              <a:t> </a:t>
            </a:r>
            <a:r>
              <a:rPr lang="sr-Latn-CS" altLang="en-US" sz="1400" b="1">
                <a:latin typeface="Arial" panose="020B0604020202020204" pitchFamily="34" charset="0"/>
              </a:rPr>
              <a:t>липопротеине</a:t>
            </a:r>
            <a:r>
              <a:rPr lang="sr-Latn-CS" altLang="en-US" sz="1400">
                <a:latin typeface="Arial" panose="020B0604020202020204" pitchFamily="34" charset="0"/>
              </a:rPr>
              <a:t>.</a:t>
            </a:r>
            <a:endParaRPr lang="en-US" altLang="en-US" sz="1400">
              <a:latin typeface="Arial" panose="020B0604020202020204" pitchFamily="34" charset="0"/>
            </a:endParaRPr>
          </a:p>
          <a:p>
            <a:r>
              <a:rPr lang="sr-Latn-CS" altLang="en-US" sz="1400" b="1" u="sng">
                <a:latin typeface="Arial" panose="020B0604020202020204" pitchFamily="34" charset="0"/>
              </a:rPr>
              <a:t>Цитосол</a:t>
            </a:r>
            <a:r>
              <a:rPr lang="sr-Latn-CS" altLang="en-US" sz="1400">
                <a:latin typeface="Arial" panose="020B0604020202020204" pitchFamily="34" charset="0"/>
              </a:rPr>
              <a:t> је део ћелије у коме се обавља процес </a:t>
            </a:r>
            <a:r>
              <a:rPr lang="sr-Latn-CS" altLang="en-US" sz="1400" u="sng">
                <a:latin typeface="Arial" panose="020B0604020202020204" pitchFamily="34" charset="0"/>
              </a:rPr>
              <a:t>гликолизе, хексозомонофосфатни шант, </a:t>
            </a:r>
            <a:endParaRPr lang="en-US" altLang="en-US" sz="1400" u="sng">
              <a:latin typeface="Arial" panose="020B0604020202020204" pitchFamily="34" charset="0"/>
            </a:endParaRPr>
          </a:p>
          <a:p>
            <a:r>
              <a:rPr lang="sr-Latn-CS" altLang="en-US" sz="1400" u="sng">
                <a:latin typeface="Arial" panose="020B0604020202020204" pitchFamily="34" charset="0"/>
              </a:rPr>
              <a:t>синтеза протеина, синтеза масних киселина, део циклуса урее, део циклуса глуконеогенезе и </a:t>
            </a:r>
            <a:endParaRPr lang="en-US" altLang="en-US" sz="1400" u="sng">
              <a:latin typeface="Arial" panose="020B0604020202020204" pitchFamily="34" charset="0"/>
            </a:endParaRPr>
          </a:p>
          <a:p>
            <a:r>
              <a:rPr lang="sr-Latn-CS" altLang="en-US" sz="1400" u="sng">
                <a:latin typeface="Arial" panose="020B0604020202020204" pitchFamily="34" charset="0"/>
              </a:rPr>
              <a:t>део HEM синтезе</a:t>
            </a:r>
            <a:r>
              <a:rPr lang="sr-Latn-CS" altLang="en-US" sz="1400">
                <a:latin typeface="Arial" panose="020B0604020202020204" pitchFamily="34" charset="0"/>
              </a:rPr>
              <a:t>. </a:t>
            </a:r>
            <a:r>
              <a:rPr lang="sr-Latn-CS" altLang="en-US" sz="1400" b="1">
                <a:latin typeface="Arial" panose="020B0604020202020204" pitchFamily="34" charset="0"/>
              </a:rPr>
              <a:t>Ацетил-CoA у цитосолу се укључује у синтезу масних киселина. </a:t>
            </a:r>
            <a:endParaRPr lang="en-US" altLang="en-US" sz="1400">
              <a:latin typeface="Arial" panose="020B0604020202020204" pitchFamily="34" charset="0"/>
            </a:endParaRPr>
          </a:p>
          <a:p>
            <a:r>
              <a:rPr lang="sr-Latn-CS" altLang="en-US" sz="1400" b="1" u="sng">
                <a:latin typeface="Arial" panose="020B0604020202020204" pitchFamily="34" charset="0"/>
              </a:rPr>
              <a:t>Лизозоми</a:t>
            </a:r>
            <a:r>
              <a:rPr lang="sr-Latn-CS" altLang="en-US" sz="1400">
                <a:latin typeface="Arial" panose="020B0604020202020204" pitchFamily="34" charset="0"/>
              </a:rPr>
              <a:t>- унутарћелијске </a:t>
            </a:r>
            <a:r>
              <a:rPr lang="sr-Latn-CS" altLang="en-US" sz="1400" u="sng">
                <a:latin typeface="Arial" panose="020B0604020202020204" pitchFamily="34" charset="0"/>
              </a:rPr>
              <a:t>дигестивне органеле</a:t>
            </a:r>
            <a:r>
              <a:rPr lang="sr-Latn-CS" altLang="en-US" sz="1400">
                <a:latin typeface="Arial" panose="020B0604020202020204" pitchFamily="34" charset="0"/>
              </a:rPr>
              <a:t> чија је основна функција елиминација непожељних материја. </a:t>
            </a:r>
            <a:endParaRPr lang="en-US" altLang="en-US" sz="1400">
              <a:latin typeface="Arial" panose="020B0604020202020204" pitchFamily="34" charset="0"/>
            </a:endParaRPr>
          </a:p>
          <a:p>
            <a:r>
              <a:rPr lang="sr-Latn-CS" altLang="en-US" sz="1400" b="1" u="sng">
                <a:latin typeface="Arial" panose="020B0604020202020204" pitchFamily="34" charset="0"/>
              </a:rPr>
              <a:t>Пероксизоми</a:t>
            </a:r>
            <a:r>
              <a:rPr lang="sr-Latn-CS" altLang="en-US" sz="1400">
                <a:latin typeface="Arial" panose="020B0604020202020204" pitchFamily="34" charset="0"/>
              </a:rPr>
              <a:t> – укључени су у оксидативне реакције у којима се користи молекулски кисеоник. </a:t>
            </a:r>
            <a:endParaRPr lang="en-US" altLang="en-US" sz="1400">
              <a:latin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6545"/>
    </mc:Choice>
    <mc:Fallback xmlns="">
      <p:transition spd="slow" advTm="196545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274638"/>
            <a:ext cx="9144000" cy="561975"/>
          </a:xfrm>
        </p:spPr>
        <p:txBody>
          <a:bodyPr/>
          <a:lstStyle/>
          <a:p>
            <a:pPr eaLnBrk="1" hangingPunct="1">
              <a:defRPr/>
            </a:pPr>
            <a:r>
              <a:rPr lang="sr-Latn-CS" sz="3200" b="0" dirty="0">
                <a:solidFill>
                  <a:srgbClr val="FFFF00"/>
                </a:solidFill>
                <a:latin typeface="Arial" charset="0"/>
              </a:rPr>
              <a:t>И</a:t>
            </a:r>
            <a:r>
              <a:rPr lang="fr-FR" sz="3200" b="0" dirty="0" err="1">
                <a:solidFill>
                  <a:srgbClr val="FFFF00"/>
                </a:solidFill>
                <a:latin typeface="Arial" charset="0"/>
              </a:rPr>
              <a:t>злазак</a:t>
            </a:r>
            <a:r>
              <a:rPr lang="fr-FR" sz="3200" b="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3200" b="0" dirty="0" err="1">
                <a:solidFill>
                  <a:srgbClr val="FFFF00"/>
                </a:solidFill>
                <a:latin typeface="Arial" charset="0"/>
              </a:rPr>
              <a:t>синтетисаног</a:t>
            </a:r>
            <a:r>
              <a:rPr lang="fr-FR" sz="3200" b="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Latn-CS" sz="3200" b="0" dirty="0">
                <a:solidFill>
                  <a:srgbClr val="FFFF00"/>
                </a:solidFill>
                <a:latin typeface="Arial" charset="0"/>
              </a:rPr>
              <a:t>АТ</a:t>
            </a:r>
            <a:r>
              <a:rPr lang="sr-Cyrl-RS" sz="3200" b="0" dirty="0">
                <a:solidFill>
                  <a:srgbClr val="FFFF00"/>
                </a:solidFill>
                <a:latin typeface="Arial" charset="0"/>
              </a:rPr>
              <a:t>Р</a:t>
            </a:r>
            <a:r>
              <a:rPr lang="fr-FR" sz="3200" b="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3200" b="0" dirty="0" err="1">
                <a:solidFill>
                  <a:srgbClr val="FFFF00"/>
                </a:solidFill>
                <a:latin typeface="Arial" charset="0"/>
              </a:rPr>
              <a:t>из</a:t>
            </a:r>
            <a:r>
              <a:rPr lang="fr-FR" sz="3200" b="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fr-FR" sz="3200" b="0" dirty="0" err="1">
                <a:solidFill>
                  <a:srgbClr val="FFFF00"/>
                </a:solidFill>
                <a:latin typeface="Arial" charset="0"/>
              </a:rPr>
              <a:t>митохондрија</a:t>
            </a:r>
            <a:endParaRPr lang="sr-Latn-CS" sz="3200" b="0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8226425" cy="4467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de-DE" sz="2400" dirty="0">
                <a:latin typeface="Arial" charset="0"/>
              </a:rPr>
              <a:t>Процес се одвија системом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de-DE" sz="2400" dirty="0">
                <a:latin typeface="Arial" charset="0"/>
              </a:rPr>
              <a:t>транспорта </a:t>
            </a:r>
            <a:r>
              <a:rPr lang="de-DE" sz="2400" b="1" u="sng" dirty="0">
                <a:latin typeface="Arial" charset="0"/>
              </a:rPr>
              <a:t>АDP-АТP</a:t>
            </a:r>
            <a:r>
              <a:rPr lang="sr-Cyrl-CS" sz="2400" b="1" u="sng" dirty="0">
                <a:latin typeface="Arial" charset="0"/>
              </a:rPr>
              <a:t>-</a:t>
            </a:r>
            <a:r>
              <a:rPr lang="de-DE" sz="2400" b="1" u="sng" dirty="0">
                <a:latin typeface="Arial" charset="0"/>
              </a:rPr>
              <a:t>транслоказе</a:t>
            </a:r>
            <a:r>
              <a:rPr lang="sr-Latn-CS" sz="2400" u="sng" dirty="0">
                <a:latin typeface="Arial" charset="0"/>
              </a:rPr>
              <a:t> </a:t>
            </a:r>
            <a:endParaRPr lang="en-US" sz="2400" u="sng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de-DE" sz="2400" dirty="0">
                <a:latin typeface="Arial" charset="0"/>
              </a:rPr>
              <a:t>кој</a:t>
            </a:r>
            <a:r>
              <a:rPr lang="sr-Latn-CS" sz="2400" dirty="0">
                <a:latin typeface="Arial" charset="0"/>
              </a:rPr>
              <a:t>а</a:t>
            </a:r>
            <a:r>
              <a:rPr lang="de-DE" sz="2400" dirty="0">
                <a:latin typeface="Arial" charset="0"/>
              </a:rPr>
              <a:t> ефикасно избацује </a:t>
            </a:r>
            <a:r>
              <a:rPr lang="de-DE" sz="2400" b="1" dirty="0">
                <a:solidFill>
                  <a:srgbClr val="FFFF00"/>
                </a:solidFill>
                <a:latin typeface="Arial" charset="0"/>
              </a:rPr>
              <a:t>један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de-DE" sz="2400" b="1" dirty="0">
                <a:solidFill>
                  <a:srgbClr val="FFFF00"/>
                </a:solidFill>
                <a:latin typeface="Arial" charset="0"/>
              </a:rPr>
              <a:t>молекул АТP</a:t>
            </a:r>
            <a:r>
              <a:rPr lang="de-DE" sz="2400" dirty="0">
                <a:solidFill>
                  <a:srgbClr val="FFFF00"/>
                </a:solidFill>
                <a:latin typeface="Arial" charset="0"/>
              </a:rPr>
              <a:t>,</a:t>
            </a:r>
            <a:r>
              <a:rPr lang="de-DE" sz="2400" dirty="0">
                <a:latin typeface="Arial" charset="0"/>
              </a:rPr>
              <a:t> при истовременом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de-DE" sz="2400" dirty="0">
                <a:latin typeface="Arial" charset="0"/>
              </a:rPr>
              <a:t>уласку </a:t>
            </a:r>
            <a:r>
              <a:rPr lang="de-DE" sz="2400" b="1" dirty="0">
                <a:solidFill>
                  <a:srgbClr val="FFFF00"/>
                </a:solidFill>
                <a:latin typeface="Arial" charset="0"/>
              </a:rPr>
              <a:t>једног молекула АDP-а</a:t>
            </a:r>
            <a:endParaRPr lang="sr-Latn-CS" dirty="0">
              <a:latin typeface="Arial" charset="0"/>
            </a:endParaRPr>
          </a:p>
          <a:p>
            <a:pPr eaLnBrk="1" hangingPunct="1">
              <a:defRPr/>
            </a:pPr>
            <a:endParaRPr lang="sr-Latn-CS" dirty="0">
              <a:latin typeface="Arial" charset="0"/>
            </a:endParaRPr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3" t="7043" r="9930"/>
          <a:stretch>
            <a:fillRect/>
          </a:stretch>
        </p:blipFill>
        <p:spPr bwMode="auto">
          <a:xfrm>
            <a:off x="5292725" y="981075"/>
            <a:ext cx="3868738" cy="504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7" name="Picture 5" descr="translokaz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16325"/>
            <a:ext cx="5219700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1915"/>
    </mc:Choice>
    <mc:Fallback xmlns="">
      <p:transition spd="slow" advTm="201915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52513"/>
            <a:ext cx="9144000" cy="26209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de-DE" sz="2200" dirty="0">
                <a:latin typeface="Arial" charset="0"/>
              </a:rPr>
              <a:t>У механизам је укључено само једно место за вез</a:t>
            </a:r>
            <a:r>
              <a:rPr lang="sr-Cyrl-CS" sz="2200" dirty="0">
                <a:latin typeface="Arial" charset="0"/>
              </a:rPr>
              <a:t>ив</a:t>
            </a:r>
            <a:r>
              <a:rPr lang="de-DE" sz="2200" dirty="0">
                <a:latin typeface="Arial" charset="0"/>
              </a:rPr>
              <a:t>ање нуклеотида, а налази се алтернативно изложено према цито</a:t>
            </a:r>
            <a:r>
              <a:rPr lang="sr-Latn-CS" sz="2200" dirty="0">
                <a:latin typeface="Arial" charset="0"/>
              </a:rPr>
              <a:t>с</a:t>
            </a:r>
            <a:r>
              <a:rPr lang="de-DE" sz="2200" dirty="0">
                <a:latin typeface="Arial" charset="0"/>
              </a:rPr>
              <a:t>олу </a:t>
            </a:r>
            <a:r>
              <a:rPr lang="sr-Cyrl-RS" sz="2200" dirty="0">
                <a:latin typeface="Arial" charset="0"/>
              </a:rPr>
              <a:t>или </a:t>
            </a:r>
            <a:r>
              <a:rPr lang="de-DE" sz="2200" dirty="0">
                <a:latin typeface="Arial" charset="0"/>
              </a:rPr>
              <a:t>према матриксу</a:t>
            </a:r>
            <a:r>
              <a:rPr lang="sr-Latn-CS" sz="2200" dirty="0">
                <a:latin typeface="Arial" charset="0"/>
              </a:rPr>
              <a:t> </a:t>
            </a:r>
            <a:endParaRPr lang="en-US" sz="22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sz="900" dirty="0"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200" dirty="0" err="1">
                <a:latin typeface="Arial" charset="0"/>
              </a:rPr>
              <a:t>Процес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dirty="0" err="1">
                <a:latin typeface="Arial" charset="0"/>
              </a:rPr>
              <a:t>је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dirty="0" err="1">
                <a:latin typeface="Arial" charset="0"/>
              </a:rPr>
              <a:t>еквивалентан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dirty="0" err="1">
                <a:latin typeface="Arial" charset="0"/>
              </a:rPr>
              <a:t>преласку</a:t>
            </a:r>
            <a:r>
              <a:rPr lang="en-US" sz="2200" dirty="0">
                <a:latin typeface="Arial" charset="0"/>
              </a:rPr>
              <a:t> </a:t>
            </a:r>
            <a:r>
              <a:rPr lang="en-US" sz="2200" b="1" dirty="0">
                <a:solidFill>
                  <a:srgbClr val="FFFF00"/>
                </a:solidFill>
                <a:latin typeface="Arial" charset="0"/>
              </a:rPr>
              <a:t>1H</a:t>
            </a:r>
            <a:r>
              <a:rPr lang="en-US" sz="2200" b="1" baseline="30000" dirty="0">
                <a:solidFill>
                  <a:srgbClr val="FFFF00"/>
                </a:solidFill>
                <a:latin typeface="Arial" charset="0"/>
              </a:rPr>
              <a:t>+</a:t>
            </a:r>
            <a:r>
              <a:rPr lang="en-US" sz="2200" b="1" dirty="0">
                <a:latin typeface="Arial" charset="0"/>
              </a:rPr>
              <a:t> </a:t>
            </a:r>
            <a:r>
              <a:rPr lang="en-US" sz="2200" b="1" dirty="0" err="1">
                <a:solidFill>
                  <a:srgbClr val="FFFF00"/>
                </a:solidFill>
                <a:latin typeface="Arial" charset="0"/>
              </a:rPr>
              <a:t>из</a:t>
            </a:r>
            <a:r>
              <a:rPr lang="en-US" sz="22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2200" b="1" dirty="0" err="1">
                <a:solidFill>
                  <a:srgbClr val="FFFF00"/>
                </a:solidFill>
                <a:latin typeface="Arial" charset="0"/>
              </a:rPr>
              <a:t>цитозола</a:t>
            </a:r>
            <a:r>
              <a:rPr lang="en-US" sz="2200" b="1" dirty="0">
                <a:solidFill>
                  <a:srgbClr val="FFFF00"/>
                </a:solidFill>
                <a:latin typeface="Arial" charset="0"/>
              </a:rPr>
              <a:t> у </a:t>
            </a:r>
            <a:r>
              <a:rPr lang="en-US" sz="2200" b="1" dirty="0" err="1">
                <a:solidFill>
                  <a:srgbClr val="FFFF00"/>
                </a:solidFill>
                <a:latin typeface="Arial" charset="0"/>
              </a:rPr>
              <a:t>матрикс</a:t>
            </a:r>
            <a:endParaRPr lang="sr-Cyrl-CS" sz="22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en-US" sz="800" b="1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b="1" dirty="0" err="1">
                <a:solidFill>
                  <a:srgbClr val="FFFF00"/>
                </a:solidFill>
                <a:latin typeface="Arial" charset="0"/>
              </a:rPr>
              <a:t>Синтеза</a:t>
            </a:r>
            <a:r>
              <a:rPr lang="en-US" sz="2800" b="1" dirty="0">
                <a:solidFill>
                  <a:srgbClr val="FFFF00"/>
                </a:solidFill>
                <a:latin typeface="Arial" charset="0"/>
              </a:rPr>
              <a:t> и </a:t>
            </a:r>
            <a:r>
              <a:rPr lang="en-US" sz="2800" b="1" dirty="0" err="1">
                <a:solidFill>
                  <a:srgbClr val="FFFF00"/>
                </a:solidFill>
                <a:latin typeface="Arial" charset="0"/>
              </a:rPr>
              <a:t>транспорт</a:t>
            </a:r>
            <a:r>
              <a:rPr lang="en-US" sz="2800" b="1" dirty="0">
                <a:solidFill>
                  <a:srgbClr val="FFFF00"/>
                </a:solidFill>
                <a:latin typeface="Arial" charset="0"/>
              </a:rPr>
              <a:t> 1АТ</a:t>
            </a:r>
            <a:r>
              <a:rPr lang="sr-Cyrl-RS" sz="2800" b="1" dirty="0">
                <a:solidFill>
                  <a:srgbClr val="FFFF00"/>
                </a:solidFill>
                <a:latin typeface="Arial" charset="0"/>
              </a:rPr>
              <a:t>Ра</a:t>
            </a:r>
            <a:r>
              <a:rPr lang="en-US" sz="2800" b="1" dirty="0">
                <a:solidFill>
                  <a:srgbClr val="FFFF00"/>
                </a:solidFill>
                <a:latin typeface="Arial" charset="0"/>
              </a:rPr>
              <a:t> = 4H</a:t>
            </a:r>
            <a:r>
              <a:rPr lang="en-US" sz="2800" b="1" baseline="30000" dirty="0">
                <a:solidFill>
                  <a:srgbClr val="FFFF00"/>
                </a:solidFill>
                <a:latin typeface="Arial" charset="0"/>
              </a:rPr>
              <a:t>+</a:t>
            </a:r>
            <a:r>
              <a:rPr lang="en-US" sz="28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2800" b="1" dirty="0" err="1">
                <a:solidFill>
                  <a:srgbClr val="FFFF00"/>
                </a:solidFill>
                <a:latin typeface="Arial" charset="0"/>
              </a:rPr>
              <a:t>из</a:t>
            </a:r>
            <a:r>
              <a:rPr lang="en-US" sz="2800" b="1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n-US" sz="2800" b="1" dirty="0" err="1">
                <a:solidFill>
                  <a:srgbClr val="FFFF00"/>
                </a:solidFill>
                <a:latin typeface="Arial" charset="0"/>
              </a:rPr>
              <a:t>цитозола</a:t>
            </a:r>
            <a:r>
              <a:rPr lang="en-US" sz="2800" b="1" dirty="0">
                <a:solidFill>
                  <a:srgbClr val="FFFF00"/>
                </a:solidFill>
                <a:latin typeface="Arial" charset="0"/>
              </a:rPr>
              <a:t> у </a:t>
            </a:r>
            <a:r>
              <a:rPr lang="en-US" sz="2800" b="1" dirty="0" err="1">
                <a:solidFill>
                  <a:srgbClr val="FFFF00"/>
                </a:solidFill>
                <a:latin typeface="Arial" charset="0"/>
              </a:rPr>
              <a:t>матрикс</a:t>
            </a:r>
            <a:endParaRPr lang="en-US" sz="2800" dirty="0">
              <a:latin typeface="Arial" charset="0"/>
            </a:endParaRPr>
          </a:p>
        </p:txBody>
      </p:sp>
      <p:sp>
        <p:nvSpPr>
          <p:cNvPr id="33795" name="Rectangle 4"/>
          <p:cNvSpPr>
            <a:spLocks noRot="1" noChangeArrowheads="1"/>
          </p:cNvSpPr>
          <p:nvPr/>
        </p:nvSpPr>
        <p:spPr bwMode="auto">
          <a:xfrm>
            <a:off x="0" y="274638"/>
            <a:ext cx="914400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r>
              <a:rPr lang="sr-Latn-C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И</a:t>
            </a:r>
            <a:r>
              <a:rPr lang="fr-FR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злазак</a:t>
            </a:r>
            <a:r>
              <a:rPr lang="fr-FR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</a:t>
            </a:r>
            <a:r>
              <a:rPr lang="fr-FR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синтетисаног</a:t>
            </a:r>
            <a:r>
              <a:rPr lang="fr-FR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</a:t>
            </a:r>
            <a:r>
              <a:rPr lang="sr-Latn-C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АТ</a:t>
            </a:r>
            <a:r>
              <a:rPr lang="sr-Cyrl-RS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Р</a:t>
            </a:r>
            <a:r>
              <a:rPr lang="fr-FR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</a:t>
            </a:r>
            <a:r>
              <a:rPr lang="fr-FR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из</a:t>
            </a:r>
            <a:r>
              <a:rPr lang="fr-FR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 </a:t>
            </a:r>
            <a:r>
              <a:rPr lang="fr-FR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t>митохондрија</a:t>
            </a:r>
            <a:endParaRPr lang="sr-Latn-CS" sz="32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pic>
        <p:nvPicPr>
          <p:cNvPr id="60420" name="Picture 5" descr="ATP-ADP_Translocase_Mechanis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3330575"/>
            <a:ext cx="6985000" cy="352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291"/>
    </mc:Choice>
    <mc:Fallback xmlns="">
      <p:transition spd="slow" advTm="141291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79196-CF60-0C75-9B4C-996A8FD15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6D0DA8-1553-8205-FA3A-C4CC451211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7471084-2F6F-83A0-F92D-3867C15DA4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27" t="4209" r="14097" b="5892"/>
          <a:stretch/>
        </p:blipFill>
        <p:spPr bwMode="auto">
          <a:xfrm>
            <a:off x="381000" y="76200"/>
            <a:ext cx="8458200" cy="664234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7941798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sz="4000" b="0" dirty="0">
                <a:solidFill>
                  <a:srgbClr val="FFFF00"/>
                </a:solidFill>
                <a:latin typeface="Arial" charset="0"/>
              </a:rPr>
              <a:t>ОДНОС </a:t>
            </a:r>
            <a:r>
              <a:rPr lang="sr-Cyrl-RS" sz="4000" b="0" dirty="0">
                <a:solidFill>
                  <a:srgbClr val="FFFF00"/>
                </a:solidFill>
                <a:latin typeface="Arial" charset="0"/>
              </a:rPr>
              <a:t>Р</a:t>
            </a:r>
            <a:r>
              <a:rPr lang="fr-FR" sz="4000" b="0" dirty="0">
                <a:solidFill>
                  <a:srgbClr val="FFFF00"/>
                </a:solidFill>
                <a:latin typeface="Arial" charset="0"/>
              </a:rPr>
              <a:t>/О У РЕСПИРАТОРНОМ ЛАНЦУ</a:t>
            </a:r>
            <a:endParaRPr lang="sr-Latn-CS" sz="4000" b="0" dirty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997450"/>
          </a:xfrm>
        </p:spPr>
        <p:txBody>
          <a:bodyPr/>
          <a:lstStyle/>
          <a:p>
            <a:pPr eaLnBrk="1" hangingPunct="1">
              <a:defRPr/>
            </a:pPr>
            <a:r>
              <a:rPr lang="fr-FR" sz="2800" dirty="0" err="1">
                <a:latin typeface="Arial" charset="0"/>
              </a:rPr>
              <a:t>Однос</a:t>
            </a:r>
            <a:r>
              <a:rPr lang="fr-FR" sz="2800" dirty="0">
                <a:latin typeface="Arial" charset="0"/>
              </a:rPr>
              <a:t> </a:t>
            </a:r>
            <a:r>
              <a:rPr lang="sr-Cyrl-RS" sz="2800" dirty="0">
                <a:latin typeface="Arial" charset="0"/>
              </a:rPr>
              <a:t>Р</a:t>
            </a:r>
            <a:r>
              <a:rPr lang="fr-FR" sz="2800" dirty="0">
                <a:latin typeface="Arial" charset="0"/>
              </a:rPr>
              <a:t>/О </a:t>
            </a:r>
            <a:r>
              <a:rPr lang="fr-FR" sz="2800" dirty="0" err="1">
                <a:latin typeface="Arial" charset="0"/>
              </a:rPr>
              <a:t>је</a:t>
            </a:r>
            <a:r>
              <a:rPr lang="fr-FR" sz="2800" dirty="0">
                <a:latin typeface="Arial" charset="0"/>
              </a:rPr>
              <a:t> </a:t>
            </a:r>
            <a:r>
              <a:rPr lang="fr-FR" sz="2800" dirty="0" err="1">
                <a:latin typeface="Arial" charset="0"/>
              </a:rPr>
              <a:t>број</a:t>
            </a:r>
            <a:r>
              <a:rPr lang="fr-FR" sz="2800" dirty="0">
                <a:latin typeface="Arial" charset="0"/>
              </a:rPr>
              <a:t> </a:t>
            </a:r>
            <a:r>
              <a:rPr lang="fr-FR" sz="2800" dirty="0" err="1">
                <a:latin typeface="Arial" charset="0"/>
              </a:rPr>
              <a:t>мола</a:t>
            </a:r>
            <a:r>
              <a:rPr lang="fr-FR" sz="2800" dirty="0">
                <a:latin typeface="Arial" charset="0"/>
              </a:rPr>
              <a:t> АТ</a:t>
            </a:r>
            <a:r>
              <a:rPr lang="sr-Cyrl-RS" sz="2800" dirty="0">
                <a:latin typeface="Arial" charset="0"/>
              </a:rPr>
              <a:t>Р</a:t>
            </a:r>
            <a:r>
              <a:rPr lang="fr-FR" sz="2800" dirty="0">
                <a:latin typeface="Arial" charset="0"/>
              </a:rPr>
              <a:t>-а </a:t>
            </a:r>
            <a:r>
              <a:rPr lang="fr-FR" sz="2800" dirty="0" err="1">
                <a:latin typeface="Arial" charset="0"/>
              </a:rPr>
              <a:t>при</a:t>
            </a:r>
            <a:r>
              <a:rPr lang="fr-FR" sz="2800" dirty="0">
                <a:latin typeface="Arial" charset="0"/>
              </a:rPr>
              <a:t> </a:t>
            </a:r>
            <a:r>
              <a:rPr lang="fr-FR" sz="2800" dirty="0" err="1">
                <a:latin typeface="Arial" charset="0"/>
              </a:rPr>
              <a:t>оксидативној</a:t>
            </a:r>
            <a:r>
              <a:rPr lang="fr-FR" sz="2800" dirty="0">
                <a:latin typeface="Arial" charset="0"/>
              </a:rPr>
              <a:t> </a:t>
            </a:r>
            <a:r>
              <a:rPr lang="fr-FR" sz="2800" dirty="0" err="1">
                <a:latin typeface="Arial" charset="0"/>
              </a:rPr>
              <a:t>фосфорилацији</a:t>
            </a:r>
            <a:r>
              <a:rPr lang="fr-FR" sz="2800" dirty="0">
                <a:latin typeface="Arial" charset="0"/>
              </a:rPr>
              <a:t> </a:t>
            </a:r>
            <a:r>
              <a:rPr lang="fr-FR" sz="2800" dirty="0" err="1">
                <a:latin typeface="Arial" charset="0"/>
              </a:rPr>
              <a:t>по</a:t>
            </a:r>
            <a:r>
              <a:rPr lang="fr-FR" sz="2800" dirty="0">
                <a:latin typeface="Arial" charset="0"/>
              </a:rPr>
              <a:t> </a:t>
            </a:r>
            <a:r>
              <a:rPr lang="fr-FR" sz="2800" dirty="0" err="1">
                <a:latin typeface="Arial" charset="0"/>
              </a:rPr>
              <a:t>сваком</a:t>
            </a:r>
            <a:r>
              <a:rPr lang="fr-FR" sz="2800" dirty="0">
                <a:latin typeface="Arial" charset="0"/>
              </a:rPr>
              <a:t> </a:t>
            </a:r>
            <a:r>
              <a:rPr lang="fr-FR" sz="2800" dirty="0" err="1">
                <a:latin typeface="Arial" charset="0"/>
              </a:rPr>
              <a:t>електронском</a:t>
            </a:r>
            <a:r>
              <a:rPr lang="fr-FR" sz="2800" dirty="0">
                <a:latin typeface="Arial" charset="0"/>
              </a:rPr>
              <a:t> </a:t>
            </a:r>
            <a:r>
              <a:rPr lang="fr-FR" sz="2800" dirty="0" err="1">
                <a:latin typeface="Arial" charset="0"/>
              </a:rPr>
              <a:t>пару</a:t>
            </a:r>
            <a:r>
              <a:rPr lang="sr-Latn-CS" sz="2800" dirty="0">
                <a:latin typeface="Arial" charset="0"/>
              </a:rPr>
              <a:t> </a:t>
            </a:r>
            <a:r>
              <a:rPr lang="de-DE" sz="2800" dirty="0">
                <a:latin typeface="Arial" charset="0"/>
              </a:rPr>
              <a:t>који прође кроз транспортни ланац електрона</a:t>
            </a:r>
            <a:r>
              <a:rPr lang="sr-Latn-CS" sz="2800" dirty="0">
                <a:latin typeface="Arial" charset="0"/>
              </a:rPr>
              <a:t> </a:t>
            </a:r>
            <a:endParaRPr lang="sr-Cyrl-CS" sz="2800" dirty="0">
              <a:latin typeface="Arial" charset="0"/>
            </a:endParaRP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sr-Latn-CS" sz="2800" dirty="0">
              <a:latin typeface="Arial" charset="0"/>
            </a:endParaRPr>
          </a:p>
          <a:p>
            <a:pPr eaLnBrk="1" hangingPunct="1">
              <a:defRPr/>
            </a:pPr>
            <a:r>
              <a:rPr lang="de-DE" sz="2800" dirty="0" err="1">
                <a:latin typeface="Arial" charset="0"/>
              </a:rPr>
              <a:t>Ако</a:t>
            </a:r>
            <a:r>
              <a:rPr lang="de-DE" sz="2800" dirty="0">
                <a:latin typeface="Arial" charset="0"/>
              </a:rPr>
              <a:t> </a:t>
            </a:r>
            <a:r>
              <a:rPr lang="de-DE" sz="2800" dirty="0" err="1">
                <a:latin typeface="Arial" charset="0"/>
              </a:rPr>
              <a:t>се</a:t>
            </a:r>
            <a:r>
              <a:rPr lang="de-DE" sz="2800" dirty="0">
                <a:latin typeface="Arial" charset="0"/>
              </a:rPr>
              <a:t> </a:t>
            </a:r>
            <a:r>
              <a:rPr lang="sr-Cyrl-RS" sz="2800" dirty="0">
                <a:latin typeface="Arial" charset="0"/>
              </a:rPr>
              <a:t>започне од </a:t>
            </a:r>
            <a:r>
              <a:rPr lang="sr-Cyrl-RS" sz="2800" dirty="0">
                <a:solidFill>
                  <a:srgbClr val="FFFF00"/>
                </a:solidFill>
                <a:latin typeface="Arial" charset="0"/>
              </a:rPr>
              <a:t>комплекса 1</a:t>
            </a:r>
            <a:r>
              <a:rPr lang="de-DE" sz="2800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sr-Cyrl-RS" sz="2800" dirty="0">
                <a:latin typeface="Arial" charset="0"/>
              </a:rPr>
              <a:t>(</a:t>
            </a:r>
            <a:r>
              <a:rPr lang="de-DE" sz="2800" dirty="0" err="1">
                <a:latin typeface="Arial" charset="0"/>
              </a:rPr>
              <a:t>са</a:t>
            </a:r>
            <a:r>
              <a:rPr lang="de-DE" sz="2800" dirty="0">
                <a:latin typeface="Arial" charset="0"/>
              </a:rPr>
              <a:t> </a:t>
            </a:r>
            <a:r>
              <a:rPr lang="de-DE" sz="2800" b="1" dirty="0">
                <a:solidFill>
                  <a:srgbClr val="FFFF00"/>
                </a:solidFill>
                <a:latin typeface="Arial" charset="0"/>
              </a:rPr>
              <a:t>NADH</a:t>
            </a:r>
            <a:r>
              <a:rPr lang="sr-Cyrl-CS" sz="2800" b="1" dirty="0">
                <a:solidFill>
                  <a:srgbClr val="FFFF00"/>
                </a:solidFill>
                <a:latin typeface="Arial" charset="0"/>
              </a:rPr>
              <a:t>+</a:t>
            </a:r>
            <a:r>
              <a:rPr lang="en-US" sz="2800" b="1" dirty="0">
                <a:solidFill>
                  <a:srgbClr val="FFFF00"/>
                </a:solidFill>
                <a:latin typeface="Arial" charset="0"/>
                <a:cs typeface="Arial" charset="0"/>
              </a:rPr>
              <a:t>H</a:t>
            </a:r>
            <a:r>
              <a:rPr lang="en-US" sz="2800" b="1" baseline="30000" dirty="0">
                <a:solidFill>
                  <a:srgbClr val="FFFF00"/>
                </a:solidFill>
                <a:latin typeface="Arial" charset="0"/>
                <a:cs typeface="Arial" charset="0"/>
              </a:rPr>
              <a:t>+</a:t>
            </a:r>
            <a:r>
              <a:rPr lang="sr-Cyrl-RS" sz="2800" b="1" dirty="0">
                <a:latin typeface="Arial" charset="0"/>
              </a:rPr>
              <a:t>) </a:t>
            </a:r>
            <a:r>
              <a:rPr lang="de-DE" sz="2800" b="1" dirty="0" err="1">
                <a:latin typeface="Arial" charset="0"/>
              </a:rPr>
              <a:t>на</a:t>
            </a:r>
            <a:r>
              <a:rPr lang="de-DE" sz="2800" b="1" dirty="0">
                <a:latin typeface="Arial" charset="0"/>
              </a:rPr>
              <a:t> О</a:t>
            </a:r>
            <a:r>
              <a:rPr lang="de-DE" sz="2800" b="1" baseline="-25000" dirty="0">
                <a:latin typeface="Arial" charset="0"/>
              </a:rPr>
              <a:t>2</a:t>
            </a:r>
            <a:r>
              <a:rPr lang="de-DE" sz="2800" dirty="0">
                <a:latin typeface="Arial" charset="0"/>
              </a:rPr>
              <a:t> </a:t>
            </a:r>
            <a:r>
              <a:rPr lang="de-DE" sz="2800" b="1" dirty="0" err="1">
                <a:latin typeface="Arial" charset="0"/>
              </a:rPr>
              <a:t>онда</a:t>
            </a:r>
            <a:r>
              <a:rPr lang="de-DE" sz="2800" b="1" dirty="0">
                <a:latin typeface="Arial" charset="0"/>
              </a:rPr>
              <a:t> је однос </a:t>
            </a:r>
            <a:r>
              <a:rPr lang="sr-Cyrl-RS" sz="2800" b="1" dirty="0">
                <a:latin typeface="Arial" charset="0"/>
              </a:rPr>
              <a:t>Р</a:t>
            </a:r>
            <a:r>
              <a:rPr lang="de-DE" sz="2800" b="1" dirty="0">
                <a:latin typeface="Arial" charset="0"/>
              </a:rPr>
              <a:t>/О у митохондријама </a:t>
            </a:r>
            <a:r>
              <a:rPr lang="de-DE" sz="2800" b="1" dirty="0">
                <a:solidFill>
                  <a:srgbClr val="FFFF00"/>
                </a:solidFill>
                <a:latin typeface="Arial" charset="0"/>
              </a:rPr>
              <a:t>10/4 = 2,5</a:t>
            </a:r>
            <a:r>
              <a:rPr lang="sr-Cyrl-RS" sz="2800" b="1" dirty="0">
                <a:solidFill>
                  <a:srgbClr val="FFFF00"/>
                </a:solidFill>
                <a:latin typeface="Arial" charset="0"/>
              </a:rPr>
              <a:t> мол АТР-а</a:t>
            </a:r>
          </a:p>
          <a:p>
            <a:pPr eaLnBrk="1" hangingPunct="1">
              <a:defRPr/>
            </a:pPr>
            <a:r>
              <a:rPr lang="de-DE" sz="2800" dirty="0" err="1">
                <a:latin typeface="Arial" charset="0"/>
              </a:rPr>
              <a:t>од</a:t>
            </a:r>
            <a:r>
              <a:rPr lang="de-DE" sz="2800" dirty="0">
                <a:latin typeface="Arial" charset="0"/>
              </a:rPr>
              <a:t> </a:t>
            </a:r>
            <a:r>
              <a:rPr lang="en-US" sz="2800" dirty="0">
                <a:latin typeface="Arial" charset="0"/>
                <a:cs typeface="Arial" charset="0"/>
              </a:rPr>
              <a:t>II</a:t>
            </a:r>
            <a:r>
              <a:rPr lang="sr-Cyrl-CS" sz="2800" dirty="0">
                <a:latin typeface="Arial" charset="0"/>
                <a:cs typeface="Arial" charset="0"/>
              </a:rPr>
              <a:t> комплекса тј. од </a:t>
            </a:r>
            <a:r>
              <a:rPr lang="en-US" sz="2800" dirty="0">
                <a:solidFill>
                  <a:srgbClr val="FFFF00"/>
                </a:solidFill>
                <a:latin typeface="Arial" charset="0"/>
                <a:cs typeface="Arial" charset="0"/>
              </a:rPr>
              <a:t>FADH</a:t>
            </a:r>
            <a:r>
              <a:rPr lang="en-US" sz="2800" baseline="-25000" dirty="0">
                <a:solidFill>
                  <a:srgbClr val="FFFF00"/>
                </a:solidFill>
                <a:latin typeface="Arial" charset="0"/>
                <a:cs typeface="Arial" charset="0"/>
              </a:rPr>
              <a:t>2</a:t>
            </a:r>
            <a:r>
              <a:rPr lang="de-DE" sz="2800" dirty="0">
                <a:latin typeface="Arial" charset="0"/>
              </a:rPr>
              <a:t>, </a:t>
            </a:r>
            <a:r>
              <a:rPr lang="de-DE" sz="2800" dirty="0" err="1">
                <a:latin typeface="Arial" charset="0"/>
              </a:rPr>
              <a:t>вредност</a:t>
            </a:r>
            <a:r>
              <a:rPr lang="de-DE" sz="2800" dirty="0">
                <a:latin typeface="Arial" charset="0"/>
              </a:rPr>
              <a:t> H</a:t>
            </a:r>
            <a:r>
              <a:rPr lang="de-DE" sz="2800" baseline="30000" dirty="0">
                <a:latin typeface="Arial" charset="0"/>
              </a:rPr>
              <a:t>+</a:t>
            </a:r>
            <a:r>
              <a:rPr lang="de-DE" sz="2800" dirty="0">
                <a:latin typeface="Arial" charset="0"/>
              </a:rPr>
              <a:t>/ 2е</a:t>
            </a:r>
            <a:r>
              <a:rPr lang="de-DE" sz="2800" baseline="30000" dirty="0">
                <a:latin typeface="Arial" charset="0"/>
              </a:rPr>
              <a:t>-</a:t>
            </a:r>
            <a:r>
              <a:rPr lang="de-DE" sz="2800" dirty="0">
                <a:latin typeface="Arial" charset="0"/>
              </a:rPr>
              <a:t> </a:t>
            </a:r>
            <a:r>
              <a:rPr lang="de-DE" sz="2800" dirty="0" err="1">
                <a:latin typeface="Arial" charset="0"/>
              </a:rPr>
              <a:t>је</a:t>
            </a:r>
            <a:r>
              <a:rPr lang="de-DE" sz="2800" dirty="0">
                <a:latin typeface="Arial" charset="0"/>
              </a:rPr>
              <a:t> 6, </a:t>
            </a:r>
            <a:r>
              <a:rPr lang="sr-Latn-CS" sz="2800" dirty="0" err="1">
                <a:latin typeface="Arial" charset="0"/>
              </a:rPr>
              <a:t>па</a:t>
            </a:r>
            <a:r>
              <a:rPr lang="de-DE" sz="2800" dirty="0">
                <a:latin typeface="Arial" charset="0"/>
              </a:rPr>
              <a:t> </a:t>
            </a:r>
            <a:r>
              <a:rPr lang="de-DE" sz="2800" dirty="0" err="1">
                <a:latin typeface="Arial" charset="0"/>
              </a:rPr>
              <a:t>је</a:t>
            </a:r>
            <a:r>
              <a:rPr lang="sr-Latn-CS" sz="2800" dirty="0">
                <a:latin typeface="Arial" charset="0"/>
              </a:rPr>
              <a:t> </a:t>
            </a:r>
            <a:r>
              <a:rPr lang="de-DE" sz="2800" dirty="0" err="1">
                <a:latin typeface="Arial" charset="0"/>
              </a:rPr>
              <a:t>однос</a:t>
            </a:r>
            <a:r>
              <a:rPr lang="de-DE" sz="2800" dirty="0">
                <a:latin typeface="Arial" charset="0"/>
              </a:rPr>
              <a:t> </a:t>
            </a:r>
            <a:r>
              <a:rPr lang="de-DE" sz="2800" dirty="0">
                <a:solidFill>
                  <a:srgbClr val="FFFF00"/>
                </a:solidFill>
                <a:latin typeface="Arial" charset="0"/>
              </a:rPr>
              <a:t>6/4 =1,5</a:t>
            </a:r>
            <a:r>
              <a:rPr lang="sr-Cyrl-RS" sz="2800" b="1" dirty="0">
                <a:solidFill>
                  <a:srgbClr val="FFFF00"/>
                </a:solidFill>
                <a:latin typeface="Arial" charset="0"/>
              </a:rPr>
              <a:t>  мол АТР-а</a:t>
            </a:r>
          </a:p>
          <a:p>
            <a:pPr eaLnBrk="1" hangingPunct="1">
              <a:defRPr/>
            </a:pPr>
            <a:endParaRPr lang="sr-Latn-CS" sz="2800" dirty="0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6593"/>
    </mc:Choice>
    <mc:Fallback xmlns="">
      <p:transition spd="slow" advTm="66593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A51585-AF27-0F43-9929-A56F74622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БОЛЕСТИ РЕСПИРАТОРНОГ ЛАНЦА МИТОХОНДРИЈА</a:t>
            </a:r>
            <a:endParaRPr lang="en-US" b="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F0B70-02CB-85A9-E583-921969B4C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узроковане су мутацијама у геному митохондрија који је задужен за процес оксидативне фосфорилације и производње молекула АТР-а</a:t>
            </a:r>
          </a:p>
          <a:p>
            <a:endParaRPr lang="ru-RU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наслеђују се искључиво од мајке, прогресивне су, ретке, мултиорганске и неизлечиве болести</a:t>
            </a:r>
            <a:endParaRPr lang="en-US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08150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1E5EF9-7776-39EE-F70F-DEDC803B5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/>
          <a:lstStyle/>
          <a:p>
            <a:r>
              <a:rPr lang="ru-RU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Као резултат неадектватног процеса оксидативне фосфорилације и продукције АТР-а, накупљања се АМР-а и оксидовани NAD+ који утичу на АМРК и SIRT1 и њихов главни супстрат, (PGC)-1алфа.</a:t>
            </a:r>
          </a:p>
          <a:p>
            <a:r>
              <a:rPr lang="ru-RU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Услед поремећене продукције АТР клиничке манифестације захватају ЦНС, бубрези, ендокрини органи, скелетни мишићи, срце, периферни нерви итд. </a:t>
            </a:r>
          </a:p>
          <a:p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Класификација</a:t>
            </a:r>
            <a:r>
              <a:rPr lang="sr-Cyrl-R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</a:t>
            </a:r>
          </a:p>
          <a:p>
            <a:r>
              <a:rPr lang="sr-Cyrl-R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1) </a:t>
            </a:r>
            <a:r>
              <a:rPr lang="sr-Cyrl-RS" sz="24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Група са централним </a:t>
            </a:r>
            <a:r>
              <a:rPr lang="sr-Cyrl-RS" sz="2400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неуродегенеративним</a:t>
            </a:r>
            <a:r>
              <a:rPr lang="sr-Cyrl-RS" sz="24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поремећајима (мигрене, напади, </a:t>
            </a:r>
            <a:r>
              <a:rPr lang="sr-Cyrl-R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енцефалопатија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деменција </a:t>
            </a:r>
            <a:r>
              <a:rPr lang="sr-Cyrl-R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итд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, док у другој групи се јављају </a:t>
            </a:r>
            <a:r>
              <a:rPr lang="sr-Cyrl-R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кардиомиопатија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периферна неуропатија, наглувост и атрофија оптичког нерва) и </a:t>
            </a:r>
          </a:p>
          <a:p>
            <a:r>
              <a:rPr lang="sr-Cyrl-R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2) </a:t>
            </a:r>
            <a:r>
              <a:rPr lang="sr-Cyrl-RS" sz="24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Група са мишићним и периферним </a:t>
            </a:r>
            <a:r>
              <a:rPr lang="sr-Cyrl-RS" sz="2400" dirty="0" err="1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неуралним</a:t>
            </a:r>
            <a:r>
              <a:rPr lang="sr-Cyrl-RS" sz="2400" dirty="0">
                <a:solidFill>
                  <a:srgbClr val="FFFF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поремећајима- </a:t>
            </a:r>
            <a:r>
              <a:rPr lang="sr-Latn-R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MELAS (</a:t>
            </a:r>
            <a:r>
              <a:rPr lang="sr-Cyrl-R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митохондријална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sr-Cyrl-R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енцефалопатија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са </a:t>
            </a:r>
            <a:r>
              <a:rPr lang="sr-Cyrl-R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лактатном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sr-Cyrl-RS" sz="2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ацидозом</a:t>
            </a:r>
            <a:r>
              <a:rPr lang="sr-Cyrl-R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и шлогом</a:t>
            </a:r>
            <a:r>
              <a:rPr lang="sr-Latn-R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endParaRPr lang="en-US" sz="24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6997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5F8AA7-F5D6-581C-7937-A50B329C4F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/>
          <a:lstStyle/>
          <a:p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За </a:t>
            </a:r>
            <a:r>
              <a:rPr lang="sr-Cyrl-RS" sz="20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комплекс 1 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респираторног ланца карактеристична је </a:t>
            </a:r>
            <a:r>
              <a:rPr lang="sr-Cyrl-RS" sz="2000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Леберова</a:t>
            </a:r>
            <a:r>
              <a:rPr lang="sr-Cyrl-RS" sz="20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dirty="0" err="1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наследа</a:t>
            </a:r>
            <a:r>
              <a:rPr lang="sr-Cyrl-RS" sz="20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оптичка неуропатија (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селективна дегенерација </a:t>
            </a:r>
            <a:r>
              <a:rPr lang="sr-Cyrl-RS" sz="20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ретиналних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ганглионских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ћелија са атрофијом оптичког нерва) </a:t>
            </a:r>
          </a:p>
          <a:p>
            <a:endParaRPr lang="sr-Cyrl-RS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0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Комплекс </a:t>
            </a:r>
            <a:r>
              <a:rPr lang="en-US" sz="20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II 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Cyrl-RS" sz="20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леукодистофија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sz="20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кардиомиопатија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Leigh-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ов синдром- дегенерација ЦНС, а симптоми болести се најчешће јављају у периоду између трећег месеца и друге године живота.</a:t>
            </a:r>
          </a:p>
          <a:p>
            <a:r>
              <a:rPr lang="sr-Cyrl-RS" sz="20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Комплекс </a:t>
            </a:r>
            <a:r>
              <a:rPr lang="en-US" sz="20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III 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– појава </a:t>
            </a: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Leigh-</a:t>
            </a:r>
            <a:r>
              <a:rPr lang="sr-Cyrl-RS" sz="20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овг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GRACILE 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синдрома</a:t>
            </a:r>
          </a:p>
          <a:p>
            <a:endParaRPr lang="sr-Cyrl-RS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GRACILE (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заостајање у расту, </a:t>
            </a:r>
            <a:r>
              <a:rPr lang="sr-Cyrl-RS" sz="20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аминоацидурија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sz="20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холестаза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висока концентрација гвожђа, </a:t>
            </a:r>
            <a:r>
              <a:rPr lang="sr-Cyrl-RS" sz="20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лактатна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ацидоза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и рана смрт)</a:t>
            </a:r>
          </a:p>
          <a:p>
            <a:endParaRPr lang="sr-Cyrl-RS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sz="20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Комплекс </a:t>
            </a:r>
            <a:r>
              <a:rPr lang="en-US" sz="2000" dirty="0">
                <a:solidFill>
                  <a:srgbClr val="FFFF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IV </a:t>
            </a: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(COX) 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доводе до обољења која могу да се категоришу у четири групе у зависности од симптома: 1)  бенигна инфантилна </a:t>
            </a:r>
            <a:r>
              <a:rPr lang="sr-Cyrl-RS" sz="20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митохондријална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миопатија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2) инфантилна </a:t>
            </a:r>
            <a:r>
              <a:rPr lang="sr-Cyrl-RS" sz="20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митохондријална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20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миопатија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3) </a:t>
            </a:r>
            <a:r>
              <a:rPr lang="sr-Cyrl-RS" sz="20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Лејов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синдром и 4) Дефицит </a:t>
            </a:r>
            <a:r>
              <a:rPr lang="en-U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COX (</a:t>
            </a:r>
            <a:r>
              <a:rPr lang="sr-Cyrl-RS" sz="2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цитохром ц оксидазе)</a:t>
            </a:r>
          </a:p>
          <a:p>
            <a:endParaRPr lang="en-US" sz="20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1839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115888"/>
            <a:ext cx="8785225" cy="6553200"/>
          </a:xfrm>
        </p:spPr>
        <p:txBody>
          <a:bodyPr/>
          <a:lstStyle/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2800" b="1" u="sng" dirty="0">
                <a:effectLst/>
                <a:latin typeface="Arial" pitchFamily="34" charset="0"/>
                <a:cs typeface="Arial" pitchFamily="34" charset="0"/>
              </a:rPr>
              <a:t>Амфиболички процеси</a:t>
            </a:r>
            <a:endParaRPr lang="x-none" sz="2800" dirty="0"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2800" dirty="0">
                <a:effectLst/>
                <a:latin typeface="Arial" pitchFamily="34" charset="0"/>
                <a:cs typeface="Arial" pitchFamily="34" charset="0"/>
              </a:rPr>
              <a:t>Термин амфиболички процес користи се да опише био</a:t>
            </a:r>
            <a:r>
              <a:rPr lang="sr-Latn-CS" sz="2800" dirty="0">
                <a:effectLst/>
                <a:latin typeface="Arial" pitchFamily="34" charset="0"/>
                <a:cs typeface="Arial" pitchFamily="34" charset="0"/>
              </a:rPr>
              <a:t>хем</a:t>
            </a:r>
            <a:r>
              <a:rPr lang="ru-RU" sz="2800" dirty="0">
                <a:effectLst/>
                <a:latin typeface="Arial" pitchFamily="34" charset="0"/>
                <a:cs typeface="Arial" pitchFamily="34" charset="0"/>
              </a:rPr>
              <a:t>ијске процесе који укључују и анаболизам и катаболизам - </a:t>
            </a:r>
            <a:r>
              <a:rPr lang="ru-RU" sz="2800" b="1" dirty="0">
                <a:effectLst/>
                <a:latin typeface="Arial" pitchFamily="34" charset="0"/>
                <a:cs typeface="Arial" pitchFamily="34" charset="0"/>
              </a:rPr>
              <a:t>циклус трикарбоксилних киселина</a:t>
            </a:r>
            <a:r>
              <a:rPr lang="ru-RU" sz="2800" dirty="0">
                <a:effectLst/>
                <a:latin typeface="Arial" pitchFamily="34" charset="0"/>
                <a:cs typeface="Arial" pitchFamily="34" charset="0"/>
              </a:rPr>
              <a:t> (</a:t>
            </a:r>
            <a:r>
              <a:rPr lang="sr-Latn-CS" sz="2800" dirty="0">
                <a:effectLst/>
                <a:latin typeface="Arial" pitchFamily="34" charset="0"/>
                <a:cs typeface="Arial" pitchFamily="34" charset="0"/>
              </a:rPr>
              <a:t>TCA</a:t>
            </a:r>
            <a:r>
              <a:rPr lang="ru-RU" sz="2800" dirty="0">
                <a:effectLst/>
                <a:latin typeface="Arial" pitchFamily="34" charset="0"/>
                <a:cs typeface="Arial" pitchFamily="34" charset="0"/>
              </a:rPr>
              <a:t> циклус), </a:t>
            </a:r>
            <a:r>
              <a:rPr lang="ru-RU" sz="2800" b="1" dirty="0">
                <a:effectLst/>
                <a:latin typeface="Arial" pitchFamily="34" charset="0"/>
                <a:cs typeface="Arial" pitchFamily="34" charset="0"/>
              </a:rPr>
              <a:t>пентозофосфатни пут и гликолиза</a:t>
            </a:r>
            <a:endParaRPr lang="ru-RU" sz="2800" dirty="0"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ru-RU" sz="2800" dirty="0"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2800" b="1" u="sng" dirty="0">
                <a:effectLst/>
                <a:latin typeface="Arial" pitchFamily="34" charset="0"/>
                <a:cs typeface="Arial" pitchFamily="34" charset="0"/>
              </a:rPr>
              <a:t>СПРЕГНУТЕ РЕАКЦИЈЕ - купловане реакције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2800" b="1" dirty="0">
                <a:effectLst/>
                <a:latin typeface="Arial" pitchFamily="34" charset="0"/>
                <a:cs typeface="Arial" pitchFamily="34" charset="0"/>
              </a:rPr>
              <a:t>- </a:t>
            </a:r>
            <a:r>
              <a:rPr lang="ru-RU" sz="2800" dirty="0">
                <a:effectLst/>
                <a:latin typeface="Arial" pitchFamily="34" charset="0"/>
                <a:cs typeface="Arial" pitchFamily="34" charset="0"/>
              </a:rPr>
              <a:t>Спрегнуте реакције су реакције за чије одигравање је неопходно одигравање неке друге реакције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2800" dirty="0">
                <a:effectLst/>
                <a:latin typeface="Arial" pitchFamily="34" charset="0"/>
                <a:cs typeface="Arial" pitchFamily="34" charset="0"/>
              </a:rPr>
              <a:t>– претварање глукозе у глукозо-6-фосфат</a:t>
            </a:r>
          </a:p>
          <a:p>
            <a:pPr marL="0" indent="0">
              <a:buFont typeface="Wingdings" panose="05000000000000000000" pitchFamily="2" charset="2"/>
              <a:buNone/>
              <a:defRPr/>
            </a:pPr>
            <a:r>
              <a:rPr lang="ru-RU" sz="2800" dirty="0">
                <a:effectLst/>
                <a:latin typeface="Arial" pitchFamily="34" charset="0"/>
                <a:cs typeface="Arial" pitchFamily="34" charset="0"/>
              </a:rPr>
              <a:t>- </a:t>
            </a:r>
            <a:r>
              <a:rPr lang="x-none" sz="2800" dirty="0">
                <a:effectLst/>
                <a:latin typeface="Arial" pitchFamily="34" charset="0"/>
                <a:cs typeface="Arial" pitchFamily="34" charset="0"/>
              </a:rPr>
              <a:t>п</a:t>
            </a:r>
            <a:r>
              <a:rPr lang="sr-Latn-CS" sz="2800" dirty="0">
                <a:effectLst/>
                <a:latin typeface="Arial" pitchFamily="34" charset="0"/>
                <a:cs typeface="Arial" pitchFamily="34" charset="0"/>
              </a:rPr>
              <a:t>ретварање </a:t>
            </a:r>
            <a:r>
              <a:rPr lang="sr-Latn-CS" sz="2800" b="1" dirty="0">
                <a:effectLst/>
                <a:latin typeface="Arial" pitchFamily="34" charset="0"/>
                <a:cs typeface="Arial" pitchFamily="34" charset="0"/>
              </a:rPr>
              <a:t>лактата у пируват</a:t>
            </a:r>
            <a:endParaRPr lang="x-none" sz="2800" dirty="0">
              <a:effectLst/>
              <a:latin typeface="Arial" pitchFamily="34" charset="0"/>
              <a:cs typeface="Arial" pitchFamily="34" charset="0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x-none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2939"/>
    </mc:Choice>
    <mc:Fallback xmlns="">
      <p:transition spd="slow" advTm="142939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ctrTitle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sr-Cyrl-CS" sz="4000" u="sng">
                <a:solidFill>
                  <a:srgbClr val="FFFF00"/>
                </a:solidFill>
                <a:latin typeface="Arial" charset="0"/>
              </a:rPr>
              <a:t>КРЕБСОВ ЦИКЛУС</a:t>
            </a:r>
            <a:endParaRPr lang="en-US" sz="4000" u="sng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147"/>
    </mc:Choice>
    <mc:Fallback xmlns="">
      <p:transition spd="slow" advTm="36147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sr-Cyrl-CS" sz="2800" dirty="0">
                <a:solidFill>
                  <a:schemeClr val="tx1"/>
                </a:solidFill>
                <a:latin typeface="Arial" charset="0"/>
              </a:rPr>
              <a:t>Циклус </a:t>
            </a:r>
            <a:r>
              <a:rPr lang="sr-Cyrl-CS" sz="2800" dirty="0" err="1">
                <a:solidFill>
                  <a:schemeClr val="tx1"/>
                </a:solidFill>
                <a:latin typeface="Arial" charset="0"/>
              </a:rPr>
              <a:t>трикарбоксилних</a:t>
            </a:r>
            <a:r>
              <a:rPr lang="sr-Cyrl-CS" sz="2800" dirty="0">
                <a:solidFill>
                  <a:schemeClr val="tx1"/>
                </a:solidFill>
                <a:latin typeface="Arial" charset="0"/>
              </a:rPr>
              <a:t> киселина (циклус лимунске киселине)</a:t>
            </a:r>
            <a:br>
              <a:rPr lang="sr-Cyrl-CS" sz="4000" dirty="0">
                <a:solidFill>
                  <a:schemeClr val="tx1"/>
                </a:solidFill>
                <a:latin typeface="Arial" charset="0"/>
              </a:rPr>
            </a:br>
            <a:r>
              <a:rPr lang="sr-Cyrl-CS" sz="2800" dirty="0">
                <a:solidFill>
                  <a:schemeClr val="tx1"/>
                </a:solidFill>
                <a:latin typeface="Arial" charset="0"/>
              </a:rPr>
              <a:t>се означава као Кребсов циклус</a:t>
            </a:r>
            <a:endParaRPr lang="en-US" sz="28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8229600" cy="46418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sz="2400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2400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ru-RU" sz="2400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>
                <a:solidFill>
                  <a:srgbClr val="FFFF00"/>
                </a:solidFill>
                <a:latin typeface="Arial" charset="0"/>
              </a:rPr>
              <a:t>Кребсов циклус </a:t>
            </a:r>
            <a:r>
              <a:rPr lang="en-US" sz="2400" dirty="0">
                <a:solidFill>
                  <a:srgbClr val="FFFF00"/>
                </a:solidFill>
                <a:latin typeface="Arial" charset="0"/>
              </a:rPr>
              <a:t>- </a:t>
            </a:r>
            <a:r>
              <a:rPr lang="ru-RU" sz="2400" dirty="0">
                <a:solidFill>
                  <a:srgbClr val="FFFF00"/>
                </a:solidFill>
                <a:latin typeface="Arial" charset="0"/>
              </a:rPr>
              <a:t>наставак метаболичког пута ацетил-СоА (из ПДХ комплекса) у коме долази до финалне оксидације хранљивих материја </a:t>
            </a:r>
          </a:p>
          <a:p>
            <a:pPr eaLnBrk="1" hangingPunct="1">
              <a:lnSpc>
                <a:spcPct val="90000"/>
              </a:lnSpc>
              <a:defRPr/>
            </a:pPr>
            <a:endParaRPr lang="sr-Cyrl-CS" sz="2400" dirty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400" dirty="0">
                <a:latin typeface="Arial" charset="0"/>
              </a:rPr>
              <a:t> познат  као </a:t>
            </a:r>
            <a:r>
              <a:rPr lang="sr-Cyrl-CS" sz="2400" dirty="0">
                <a:solidFill>
                  <a:srgbClr val="FFFF00"/>
                </a:solidFill>
                <a:latin typeface="Arial" charset="0"/>
              </a:rPr>
              <a:t>циклус лимунске киселине јер је цитрат</a:t>
            </a:r>
            <a:r>
              <a:rPr lang="sr-Cyrl-CS" sz="2400" dirty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sr-Cyrl-CS" sz="2400" dirty="0">
                <a:latin typeface="Arial" charset="0"/>
              </a:rPr>
              <a:t>међу првим једињењима која су откривена у циклусу</a:t>
            </a:r>
          </a:p>
          <a:p>
            <a:pPr eaLnBrk="1" hangingPunct="1">
              <a:lnSpc>
                <a:spcPct val="90000"/>
              </a:lnSpc>
              <a:defRPr/>
            </a:pPr>
            <a:endParaRPr lang="sr-Cyrl-CS" sz="2400" dirty="0">
              <a:latin typeface="Aria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sr-Cyrl-CS" sz="2400" dirty="0">
                <a:latin typeface="Arial" charset="0"/>
              </a:rPr>
              <a:t> </a:t>
            </a:r>
            <a:endParaRPr lang="en-US" sz="2400" dirty="0">
              <a:latin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3800" y="260350"/>
            <a:ext cx="3816350" cy="6408738"/>
          </a:xfrm>
        </p:spPr>
      </p:pic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179388" y="333375"/>
            <a:ext cx="4537075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Циклус је главни извор прекурсора за процесе биосинтезе мк, ак и угљених хидрата.</a:t>
            </a:r>
          </a:p>
          <a:p>
            <a:pPr eaLnBrk="0" hangingPunct="0">
              <a:spcBef>
                <a:spcPct val="50000"/>
              </a:spcBef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eaLnBrk="0" hangingPunct="0">
              <a:spcBef>
                <a:spcPct val="50000"/>
              </a:spcBef>
              <a:defRPr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eaLnBrk="0" hangingPunct="0">
              <a:spcBef>
                <a:spcPct val="50000"/>
              </a:spcBef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Циклус се у потпуности одвија у матриксу митохондрија, у стању ситости</a:t>
            </a:r>
            <a:r>
              <a:rPr lang="sr-Cyrl-C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и блиско је повезан са </a:t>
            </a:r>
            <a:r>
              <a:rPr lang="sr-Cyrl-C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ензимима респираторног ланца</a:t>
            </a:r>
          </a:p>
          <a:p>
            <a:pPr eaLnBrk="0" hangingPunct="0">
              <a:spcBef>
                <a:spcPct val="50000"/>
              </a:spcBef>
              <a:defRPr/>
            </a:pPr>
            <a:endParaRPr lang="sr-Cyrl-C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eaLnBrk="0" hangingPunct="0">
              <a:spcBef>
                <a:spcPct val="50000"/>
              </a:spcBef>
              <a:defRPr/>
            </a:pPr>
            <a:r>
              <a:rPr lang="sr-Cyrl-C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Ове оксидације обезбеђују </a:t>
            </a:r>
            <a:r>
              <a:rPr lang="sr-Cyrl-C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Е</a:t>
            </a:r>
            <a:r>
              <a:rPr lang="sr-Cyrl-C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за стварање већег дела </a:t>
            </a:r>
            <a:r>
              <a:rPr lang="en-U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ATP</a:t>
            </a:r>
            <a:r>
              <a:rPr lang="sr-Cyrl-CS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–а</a:t>
            </a:r>
            <a:r>
              <a:rPr lang="sr-Cyrl-C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како у анималним тако и у људским ћелијама.</a:t>
            </a:r>
          </a:p>
          <a:p>
            <a:pPr eaLnBrk="0" hangingPunct="0">
              <a:spcBef>
                <a:spcPct val="50000"/>
              </a:spcBef>
              <a:defRPr/>
            </a:pPr>
            <a:endParaRPr lang="sr-Cyrl-C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+mn-cs"/>
            </a:endParaRPr>
          </a:p>
          <a:p>
            <a:pPr eaLnBrk="0" hangingPunct="0">
              <a:spcBef>
                <a:spcPct val="50000"/>
              </a:spcBef>
              <a:defRPr/>
            </a:pPr>
            <a:r>
              <a:rPr lang="sr-Cyrl-C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 </a:t>
            </a:r>
          </a:p>
          <a:p>
            <a:pPr eaLnBrk="0" hangingPunct="0">
              <a:spcBef>
                <a:spcPct val="50000"/>
              </a:spcBef>
              <a:defRPr/>
            </a:pPr>
            <a:r>
              <a:rPr lang="sr-Cyrl-C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Циклус се у потпуности одвија у </a:t>
            </a:r>
            <a:r>
              <a:rPr lang="sr-Cyrl-CS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митохондријама</a:t>
            </a:r>
            <a:r>
              <a:rPr lang="sr-Cyrl-C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, који оксидују коензиме редуковане у циклусу.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552"/>
    </mc:Choice>
    <mc:Fallback xmlns="">
      <p:transition spd="slow" advTm="61552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0"/>
            <a:ext cx="6858000" cy="685800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9932"/>
    </mc:Choice>
    <mc:Fallback xmlns="">
      <p:transition spd="slow" advTm="129932"/>
    </mc:Fallback>
  </mc:AlternateContent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2219</TotalTime>
  <Words>3022</Words>
  <Application>Microsoft Office PowerPoint</Application>
  <PresentationFormat>On-screen Show (4:3)</PresentationFormat>
  <Paragraphs>324</Paragraphs>
  <Slides>46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2" baseType="lpstr">
      <vt:lpstr>Arial</vt:lpstr>
      <vt:lpstr>Comic Sans MS</vt:lpstr>
      <vt:lpstr>Garamond</vt:lpstr>
      <vt:lpstr>Times New Roman</vt:lpstr>
      <vt:lpstr>Wingdings</vt:lpstr>
      <vt:lpstr>Stream</vt:lpstr>
      <vt:lpstr>PowerPoint Presentation</vt:lpstr>
      <vt:lpstr>Метаболизам</vt:lpstr>
      <vt:lpstr>Компартменизација метаболичких процеса </vt:lpstr>
      <vt:lpstr>PowerPoint Presentation</vt:lpstr>
      <vt:lpstr>PowerPoint Presentation</vt:lpstr>
      <vt:lpstr>КРЕБСОВ ЦИКЛУС</vt:lpstr>
      <vt:lpstr>Циклус трикарбоксилних киселина (циклус лимунске киселине) се означава као Кребсов циклус</vt:lpstr>
      <vt:lpstr>PowerPoint Presentation</vt:lpstr>
      <vt:lpstr>PowerPoint Presentation</vt:lpstr>
      <vt:lpstr>Синтеза цитрата из ацетил коензима А и  оксалацетата </vt:lpstr>
      <vt:lpstr>2. Изомеризација цитрата</vt:lpstr>
      <vt:lpstr>3. Оксидација и декарбоксилација изоцитрата</vt:lpstr>
      <vt:lpstr>4. Оксидативна декарбоксилација α-кетоглутарата</vt:lpstr>
      <vt:lpstr>5. Хидролиза и фосфорилисање </vt:lpstr>
      <vt:lpstr>6. Оксидација сукцината</vt:lpstr>
      <vt:lpstr>7. Хидратација фумарата </vt:lpstr>
      <vt:lpstr>PowerPoint Presentation</vt:lpstr>
      <vt:lpstr>РЕГУЛАЦИЈА ЦИКЛУСА ТРИКАРБОКСИЛНИХ КИСЕЛИНА         1. Регулација активацијом и инхибицијом ензимске активности </vt:lpstr>
      <vt:lpstr>PowerPoint Presentation</vt:lpstr>
      <vt:lpstr>   ЕНЕРГЕТСКИ БИЛАНС ЦИКЛУСА   ТРИКАРБОКСИЛНИХ КИСЕЛИНА</vt:lpstr>
      <vt:lpstr>Оксидативна фосфорилација</vt:lpstr>
      <vt:lpstr>Грађа митохондрија</vt:lpstr>
      <vt:lpstr>PowerPoint Presentation</vt:lpstr>
      <vt:lpstr>PowerPoint Presentation</vt:lpstr>
      <vt:lpstr>PowerPoint Presentation</vt:lpstr>
      <vt:lpstr>Комплекс I: NADH-CoQ-редуктаза (флавопротеин) </vt:lpstr>
      <vt:lpstr>PowerPoint Presentation</vt:lpstr>
      <vt:lpstr>Комплeкс II: сукцинат-коeнзим Q-рeдуктаза </vt:lpstr>
      <vt:lpstr>Кoмплeкс III: Кoeнзим Q-цитoхрoм-с-рeдуктaзa</vt:lpstr>
      <vt:lpstr>PowerPoint Presentation</vt:lpstr>
      <vt:lpstr>PowerPoint Presentation</vt:lpstr>
      <vt:lpstr>PowerPoint Presentation</vt:lpstr>
      <vt:lpstr>Комплекс IV: цитохром-с-оксидаза</vt:lpstr>
      <vt:lpstr>Пренос електрона у комплексу IV</vt:lpstr>
      <vt:lpstr>PowerPoint Presentation</vt:lpstr>
      <vt:lpstr>PowerPoint Presentation</vt:lpstr>
      <vt:lpstr>АТР-СИНТАЗА</vt:lpstr>
      <vt:lpstr>PowerPoint Presentation</vt:lpstr>
      <vt:lpstr>PowerPoint Presentation</vt:lpstr>
      <vt:lpstr>Излазак синтетисаног АТР из митохондрија</vt:lpstr>
      <vt:lpstr>PowerPoint Presentation</vt:lpstr>
      <vt:lpstr>PowerPoint Presentation</vt:lpstr>
      <vt:lpstr>ОДНОС Р/О У РЕСПИРАТОРНОМ ЛАНЦУ</vt:lpstr>
      <vt:lpstr>БОЛЕСТИ РЕСПИРАТОРНОГ ЛАНЦА МИТОХОНДРИЈА</vt:lpstr>
      <vt:lpstr>PowerPoint Presentation</vt:lpstr>
      <vt:lpstr>PowerPoint Presentation</vt:lpstr>
    </vt:vector>
  </TitlesOfParts>
  <Company>Medicinski fakultet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Оксидативна фосфорилација РЕСПИРАТОРНИ ЛАНАЦ</dc:title>
  <dc:creator>Ivanka</dc:creator>
  <cp:lastModifiedBy>Ivana Nikolić</cp:lastModifiedBy>
  <cp:revision>306</cp:revision>
  <dcterms:created xsi:type="dcterms:W3CDTF">2011-08-30T09:13:46Z</dcterms:created>
  <dcterms:modified xsi:type="dcterms:W3CDTF">2024-08-05T06:48:25Z</dcterms:modified>
</cp:coreProperties>
</file>